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480" r:id="rId3"/>
    <p:sldId id="481" r:id="rId4"/>
    <p:sldId id="477" r:id="rId5"/>
    <p:sldId id="475" r:id="rId6"/>
    <p:sldId id="474" r:id="rId7"/>
    <p:sldId id="473" r:id="rId8"/>
    <p:sldId id="476" r:id="rId9"/>
    <p:sldId id="483" r:id="rId10"/>
    <p:sldId id="484" r:id="rId11"/>
    <p:sldId id="479" r:id="rId12"/>
    <p:sldId id="478" r:id="rId13"/>
    <p:sldId id="293" r:id="rId14"/>
    <p:sldId id="482" r:id="rId15"/>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CF1"/>
    <a:srgbClr val="BFD6F5"/>
    <a:srgbClr val="1F1E24"/>
    <a:srgbClr val="1E1D23"/>
    <a:srgbClr val="404042"/>
    <a:srgbClr val="353439"/>
    <a:srgbClr val="4774AB"/>
    <a:srgbClr val="7293C1"/>
    <a:srgbClr val="A1B4D4"/>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664" autoAdjust="0"/>
  </p:normalViewPr>
  <p:slideViewPr>
    <p:cSldViewPr>
      <p:cViewPr>
        <p:scale>
          <a:sx n="50" d="100"/>
          <a:sy n="50" d="100"/>
        </p:scale>
        <p:origin x="1398" y="28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gif>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5983E1-56B4-43D1-887A-21B82D3C77C5}" type="datetimeFigureOut">
              <a:rPr lang="fr-FR" smtClean="0"/>
              <a:pPr/>
              <a:t>16/10/2018</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8C287E9-D322-47DF-9C1D-A22D5B37FA01}" type="slidenum">
              <a:rPr lang="fr-FR" smtClean="0"/>
              <a:pPr/>
              <a:t>‹N°›</a:t>
            </a:fld>
            <a:endParaRPr lang="fr-F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8C287E9-D322-47DF-9C1D-A22D5B37FA01}" type="slidenum">
              <a:rPr lang="fr-FR" smtClean="0"/>
              <a:pPr/>
              <a:t>6</a:t>
            </a:fld>
            <a:endParaRPr lang="fr-FR"/>
          </a:p>
        </p:txBody>
      </p:sp>
    </p:spTree>
    <p:extLst>
      <p:ext uri="{BB962C8B-B14F-4D97-AF65-F5344CB8AC3E}">
        <p14:creationId xmlns:p14="http://schemas.microsoft.com/office/powerpoint/2010/main" val="12234289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Règles de l’intelligence collective – chacun son tour</a:t>
            </a:r>
            <a:endParaRPr lang="fr-FR" dirty="0"/>
          </a:p>
        </p:txBody>
      </p:sp>
      <p:sp>
        <p:nvSpPr>
          <p:cNvPr id="4" name="Espace réservé du numéro de diapositive 3"/>
          <p:cNvSpPr>
            <a:spLocks noGrp="1"/>
          </p:cNvSpPr>
          <p:nvPr>
            <p:ph type="sldNum" sz="quarter" idx="10"/>
          </p:nvPr>
        </p:nvSpPr>
        <p:spPr/>
        <p:txBody>
          <a:bodyPr/>
          <a:lstStyle/>
          <a:p>
            <a:fld id="{F8C287E9-D322-47DF-9C1D-A22D5B37FA01}" type="slidenum">
              <a:rPr lang="fr-FR" smtClean="0"/>
              <a:pPr/>
              <a:t>12</a:t>
            </a:fld>
            <a:endParaRPr lang="fr-FR"/>
          </a:p>
        </p:txBody>
      </p:sp>
    </p:spTree>
    <p:extLst>
      <p:ext uri="{BB962C8B-B14F-4D97-AF65-F5344CB8AC3E}">
        <p14:creationId xmlns:p14="http://schemas.microsoft.com/office/powerpoint/2010/main" val="863813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6" name="Espace réservé du numéro de diapositive 5"/>
          <p:cNvSpPr>
            <a:spLocks noGrp="1"/>
          </p:cNvSpPr>
          <p:nvPr>
            <p:ph type="sldNum" sz="quarter" idx="12"/>
          </p:nvPr>
        </p:nvSpPr>
        <p:spPr/>
        <p:txBody>
          <a:bodyPr/>
          <a:lstStyle/>
          <a:p>
            <a:fld id="{CF4668DC-857F-487D-BFFA-8C0CA5037977}" type="slidenum">
              <a:rPr lang="fr-BE" smtClean="0"/>
              <a:pPr/>
              <a:t>‹N°›</a:t>
            </a:fld>
            <a:endParaRPr lang="fr-BE"/>
          </a:p>
        </p:txBody>
      </p:sp>
      <p:grpSp>
        <p:nvGrpSpPr>
          <p:cNvPr id="7" name="Group 4"/>
          <p:cNvGrpSpPr>
            <a:grpSpLocks/>
          </p:cNvGrpSpPr>
          <p:nvPr userDrawn="1"/>
        </p:nvGrpSpPr>
        <p:grpSpPr bwMode="auto">
          <a:xfrm>
            <a:off x="6167144" y="-27384"/>
            <a:ext cx="3013368" cy="7173416"/>
            <a:chOff x="7560" y="0"/>
            <a:chExt cx="4700" cy="15840"/>
          </a:xfrm>
        </p:grpSpPr>
        <p:sp>
          <p:nvSpPr>
            <p:cNvPr id="8" name="Rectangle 5"/>
            <p:cNvSpPr>
              <a:spLocks noChangeArrowheads="1"/>
            </p:cNvSpPr>
            <p:nvPr/>
          </p:nvSpPr>
          <p:spPr bwMode="auto">
            <a:xfrm>
              <a:off x="7755" y="0"/>
              <a:ext cx="4505" cy="15840"/>
            </a:xfrm>
            <a:prstGeom prst="rect">
              <a:avLst/>
            </a:prstGeom>
            <a:solidFill>
              <a:srgbClr val="9BBB59"/>
            </a:solidFill>
            <a:ln w="9525">
              <a:noFill/>
              <a:miter lim="800000"/>
              <a:headEnd/>
              <a:tailEnd/>
            </a:ln>
          </p:spPr>
          <p:txBody>
            <a:bodyPr vert="horz" wrap="square" lIns="91440" tIns="45720" rIns="91440" bIns="45720" numCol="1" anchor="t" anchorCtr="0" compatLnSpc="1">
              <a:prstTxWarp prst="textNoShape">
                <a:avLst/>
              </a:prstTxWarp>
            </a:bodyPr>
            <a:lstStyle/>
            <a:p>
              <a:endParaRPr lang="fr-FR"/>
            </a:p>
          </p:txBody>
        </p:sp>
        <p:sp>
          <p:nvSpPr>
            <p:cNvPr id="9" name="Rectangle 6" descr="Light vertical"/>
            <p:cNvSpPr>
              <a:spLocks noChangeArrowheads="1"/>
            </p:cNvSpPr>
            <p:nvPr/>
          </p:nvSpPr>
          <p:spPr bwMode="auto">
            <a:xfrm>
              <a:off x="7560" y="8"/>
              <a:ext cx="195" cy="15825"/>
            </a:xfrm>
            <a:prstGeom prst="rect">
              <a:avLst/>
            </a:prstGeom>
            <a:pattFill prst="ltVert">
              <a:fgClr>
                <a:srgbClr val="9BBB59">
                  <a:alpha val="80000"/>
                </a:srgbClr>
              </a:fgClr>
              <a:bgClr>
                <a:srgbClr val="FFFFFF">
                  <a:alpha val="80000"/>
                </a:srgbClr>
              </a:bgClr>
            </a:pattFill>
            <a:ln w="12700">
              <a:noFill/>
              <a:miter lim="800000"/>
              <a:headEnd/>
              <a:tailEnd/>
            </a:ln>
            <a:effectLst/>
          </p:spPr>
          <p:txBody>
            <a:bodyPr vert="horz" wrap="square" lIns="91440" tIns="45720" rIns="91440" bIns="45720" numCol="1" anchor="ctr" anchorCtr="0" compatLnSpc="1">
              <a:prstTxWarp prst="textNoShape">
                <a:avLst/>
              </a:prstTxWarp>
            </a:bodyPr>
            <a:lstStyle/>
            <a:p>
              <a:endParaRPr lang="fr-FR"/>
            </a:p>
          </p:txBody>
        </p:sp>
      </p:grpSp>
      <p:sp>
        <p:nvSpPr>
          <p:cNvPr id="2" name="Titre 1"/>
          <p:cNvSpPr>
            <a:spLocks noGrp="1"/>
          </p:cNvSpPr>
          <p:nvPr>
            <p:ph type="ctrTitle"/>
          </p:nvPr>
        </p:nvSpPr>
        <p:spPr>
          <a:xfrm>
            <a:off x="2627784" y="1628800"/>
            <a:ext cx="6046440" cy="1470025"/>
          </a:xfrm>
          <a:solidFill>
            <a:schemeClr val="bg1"/>
          </a:solidFill>
        </p:spPr>
        <p:txBody>
          <a:bodyPr>
            <a:normAutofit/>
          </a:bodyPr>
          <a:lstStyle>
            <a:lvl1pPr algn="r">
              <a:defRPr sz="3600">
                <a:solidFill>
                  <a:schemeClr val="tx1"/>
                </a:solidFill>
                <a:latin typeface="Cambria" pitchFamily="18" charset="0"/>
              </a:defRPr>
            </a:lvl1pPr>
          </a:lstStyle>
          <a:p>
            <a:r>
              <a:rPr lang="fr-FR" dirty="0" smtClean="0"/>
              <a:t>Cliquez pour modifier le style du titre</a:t>
            </a:r>
            <a:endParaRPr lang="fr-BE"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pour modifier le style du titre</a:t>
            </a:r>
            <a:endParaRPr lang="fr-BE"/>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a:xfrm>
            <a:off x="457200" y="6356350"/>
            <a:ext cx="2133600" cy="365125"/>
          </a:xfrm>
          <a:prstGeom prst="rect">
            <a:avLst/>
          </a:prstGeom>
        </p:spPr>
        <p:txBody>
          <a:bodyPr/>
          <a:lstStyle/>
          <a:p>
            <a:fld id="{AA309A6D-C09C-4548-B29A-6CF363A7E532}" type="datetimeFigureOut">
              <a:rPr lang="fr-FR" smtClean="0"/>
              <a:pPr/>
              <a:t>16/10/2018</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CF4668DC-857F-487D-BFFA-8C0CA5037977}" type="slidenum">
              <a:rPr lang="fr-BE" smtClean="0"/>
              <a:pPr/>
              <a:t>‹N°›</a:t>
            </a:fld>
            <a:endParaRPr lang="fr-BE"/>
          </a:p>
        </p:txBody>
      </p:sp>
      <p:pic>
        <p:nvPicPr>
          <p:cNvPr id="8" name="Picture 1"/>
          <p:cNvPicPr>
            <a:picLocks noChangeAspect="1" noChangeArrowheads="1"/>
          </p:cNvPicPr>
          <p:nvPr userDrawn="1"/>
        </p:nvPicPr>
        <p:blipFill>
          <a:blip r:embed="rId2" cstate="print"/>
          <a:srcRect r="56174"/>
          <a:stretch>
            <a:fillRect/>
          </a:stretch>
        </p:blipFill>
        <p:spPr bwMode="auto">
          <a:xfrm>
            <a:off x="0" y="-9526"/>
            <a:ext cx="1043608" cy="6867526"/>
          </a:xfrm>
          <a:prstGeom prst="rect">
            <a:avLst/>
          </a:prstGeom>
          <a:noFill/>
          <a:ln w="9525">
            <a:noFill/>
            <a:miter lim="800000"/>
            <a:headEnd/>
            <a:tailEnd/>
          </a:ln>
          <a:effectLst/>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pour modifier le style du titre</a:t>
            </a:r>
            <a:endParaRPr lang="fr-BE"/>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BE"/>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a:xfrm>
            <a:off x="457200" y="6356350"/>
            <a:ext cx="2133600" cy="365125"/>
          </a:xfrm>
          <a:prstGeom prst="rect">
            <a:avLst/>
          </a:prstGeom>
        </p:spPr>
        <p:txBody>
          <a:bodyPr/>
          <a:lstStyle/>
          <a:p>
            <a:fld id="{AA309A6D-C09C-4548-B29A-6CF363A7E532}" type="datetimeFigureOut">
              <a:rPr lang="fr-FR" smtClean="0"/>
              <a:pPr/>
              <a:t>16/10/2018</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CF4668DC-857F-487D-BFFA-8C0CA5037977}" type="slidenum">
              <a:rPr lang="fr-BE" smtClean="0"/>
              <a:pPr/>
              <a:t>‹N°›</a:t>
            </a:fld>
            <a:endParaRPr lang="fr-BE"/>
          </a:p>
        </p:txBody>
      </p:sp>
      <p:pic>
        <p:nvPicPr>
          <p:cNvPr id="8" name="Picture 1"/>
          <p:cNvPicPr>
            <a:picLocks noChangeAspect="1" noChangeArrowheads="1"/>
          </p:cNvPicPr>
          <p:nvPr userDrawn="1"/>
        </p:nvPicPr>
        <p:blipFill>
          <a:blip r:embed="rId2" cstate="print"/>
          <a:srcRect r="56174"/>
          <a:stretch>
            <a:fillRect/>
          </a:stretch>
        </p:blipFill>
        <p:spPr bwMode="auto">
          <a:xfrm>
            <a:off x="0" y="-9526"/>
            <a:ext cx="1043608" cy="6867526"/>
          </a:xfrm>
          <a:prstGeom prst="rect">
            <a:avLst/>
          </a:prstGeom>
          <a:noFill/>
          <a:ln w="9525">
            <a:noFill/>
            <a:miter lim="800000"/>
            <a:headEnd/>
            <a:tailEnd/>
          </a:ln>
          <a:effectLst/>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BE"/>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4" name="Espace réservé de la date 3"/>
          <p:cNvSpPr>
            <a:spLocks noGrp="1"/>
          </p:cNvSpPr>
          <p:nvPr>
            <p:ph type="dt" sz="half" idx="10"/>
          </p:nvPr>
        </p:nvSpPr>
        <p:spPr>
          <a:xfrm>
            <a:off x="457200" y="6356350"/>
            <a:ext cx="2133600" cy="365125"/>
          </a:xfrm>
          <a:prstGeom prst="rect">
            <a:avLst/>
          </a:prstGeom>
        </p:spPr>
        <p:txBody>
          <a:bodyPr/>
          <a:lstStyle/>
          <a:p>
            <a:fld id="{AA309A6D-C09C-4548-B29A-6CF363A7E532}" type="datetimeFigureOut">
              <a:rPr lang="fr-FR" smtClean="0"/>
              <a:pPr/>
              <a:t>16/10/2018</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‹N°›</a:t>
            </a:fld>
            <a:endParaRPr lang="fr-BE"/>
          </a:p>
        </p:txBody>
      </p:sp>
      <p:pic>
        <p:nvPicPr>
          <p:cNvPr id="7" name="Picture 1"/>
          <p:cNvPicPr>
            <a:picLocks noChangeAspect="1" noChangeArrowheads="1"/>
          </p:cNvPicPr>
          <p:nvPr userDrawn="1"/>
        </p:nvPicPr>
        <p:blipFill>
          <a:blip r:embed="rId2" cstate="print"/>
          <a:srcRect r="56174"/>
          <a:stretch>
            <a:fillRect/>
          </a:stretch>
        </p:blipFill>
        <p:spPr bwMode="auto">
          <a:xfrm>
            <a:off x="0" y="-9526"/>
            <a:ext cx="1043608" cy="6867526"/>
          </a:xfrm>
          <a:prstGeom prst="rect">
            <a:avLst/>
          </a:prstGeom>
          <a:noFill/>
          <a:ln w="9525">
            <a:noFill/>
            <a:miter lim="800000"/>
            <a:headEnd/>
            <a:tailEnd/>
          </a:ln>
          <a:effectLst/>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Cliquez pour modifier le style du titre</a:t>
            </a:r>
            <a:endParaRPr lang="fr-BE"/>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4" name="Espace réservé de la date 3"/>
          <p:cNvSpPr>
            <a:spLocks noGrp="1"/>
          </p:cNvSpPr>
          <p:nvPr>
            <p:ph type="dt" sz="half" idx="10"/>
          </p:nvPr>
        </p:nvSpPr>
        <p:spPr>
          <a:xfrm>
            <a:off x="457200" y="6356350"/>
            <a:ext cx="2133600" cy="365125"/>
          </a:xfrm>
          <a:prstGeom prst="rect">
            <a:avLst/>
          </a:prstGeom>
        </p:spPr>
        <p:txBody>
          <a:bodyPr/>
          <a:lstStyle/>
          <a:p>
            <a:fld id="{AA309A6D-C09C-4548-B29A-6CF363A7E532}" type="datetimeFigureOut">
              <a:rPr lang="fr-FR" smtClean="0"/>
              <a:pPr/>
              <a:t>16/10/2018</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‹N°›</a:t>
            </a:fld>
            <a:endParaRPr lang="fr-BE"/>
          </a:p>
        </p:txBody>
      </p:sp>
      <p:pic>
        <p:nvPicPr>
          <p:cNvPr id="7" name="Picture 1"/>
          <p:cNvPicPr>
            <a:picLocks noChangeAspect="1" noChangeArrowheads="1"/>
          </p:cNvPicPr>
          <p:nvPr userDrawn="1"/>
        </p:nvPicPr>
        <p:blipFill>
          <a:blip r:embed="rId2" cstate="print"/>
          <a:srcRect r="56174"/>
          <a:stretch>
            <a:fillRect/>
          </a:stretch>
        </p:blipFill>
        <p:spPr bwMode="auto">
          <a:xfrm>
            <a:off x="0" y="-9526"/>
            <a:ext cx="1043608" cy="6867526"/>
          </a:xfrm>
          <a:prstGeom prst="rect">
            <a:avLst/>
          </a:prstGeom>
          <a:noFill/>
          <a:ln w="9525">
            <a:noFill/>
            <a:miter lim="800000"/>
            <a:headEnd/>
            <a:tailEnd/>
          </a:ln>
          <a:effectLst/>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iapositive de titre">
    <p:spTree>
      <p:nvGrpSpPr>
        <p:cNvPr id="1" name=""/>
        <p:cNvGrpSpPr/>
        <p:nvPr/>
      </p:nvGrpSpPr>
      <p:grpSpPr>
        <a:xfrm>
          <a:off x="0" y="0"/>
          <a:ext cx="0" cy="0"/>
          <a:chOff x="0" y="0"/>
          <a:chExt cx="0" cy="0"/>
        </a:xfrm>
      </p:grpSpPr>
      <p:sp>
        <p:nvSpPr>
          <p:cNvPr id="6" name="Espace réservé du numéro de diapositive 5"/>
          <p:cNvSpPr>
            <a:spLocks noGrp="1"/>
          </p:cNvSpPr>
          <p:nvPr>
            <p:ph type="sldNum" sz="quarter" idx="12"/>
          </p:nvPr>
        </p:nvSpPr>
        <p:spPr/>
        <p:txBody>
          <a:bodyPr/>
          <a:lstStyle/>
          <a:p>
            <a:fld id="{CF4668DC-857F-487D-BFFA-8C0CA5037977}" type="slidenum">
              <a:rPr lang="fr-BE" smtClean="0"/>
              <a:pPr/>
              <a:t>‹N°›</a:t>
            </a:fld>
            <a:endParaRPr lang="fr-BE"/>
          </a:p>
        </p:txBody>
      </p:sp>
      <p:grpSp>
        <p:nvGrpSpPr>
          <p:cNvPr id="7" name="Group 4"/>
          <p:cNvGrpSpPr>
            <a:grpSpLocks/>
          </p:cNvGrpSpPr>
          <p:nvPr userDrawn="1"/>
        </p:nvGrpSpPr>
        <p:grpSpPr bwMode="auto">
          <a:xfrm>
            <a:off x="6167144" y="-27384"/>
            <a:ext cx="3013368" cy="7173416"/>
            <a:chOff x="7560" y="0"/>
            <a:chExt cx="4700" cy="15840"/>
          </a:xfrm>
        </p:grpSpPr>
        <p:sp>
          <p:nvSpPr>
            <p:cNvPr id="8" name="Rectangle 5"/>
            <p:cNvSpPr>
              <a:spLocks noChangeArrowheads="1"/>
            </p:cNvSpPr>
            <p:nvPr/>
          </p:nvSpPr>
          <p:spPr bwMode="auto">
            <a:xfrm>
              <a:off x="7755" y="0"/>
              <a:ext cx="4505" cy="15840"/>
            </a:xfrm>
            <a:prstGeom prst="rect">
              <a:avLst/>
            </a:prstGeom>
            <a:solidFill>
              <a:srgbClr val="9BBB59"/>
            </a:solidFill>
            <a:ln w="9525">
              <a:noFill/>
              <a:miter lim="800000"/>
              <a:headEnd/>
              <a:tailEnd/>
            </a:ln>
          </p:spPr>
          <p:txBody>
            <a:bodyPr vert="horz" wrap="square" lIns="91440" tIns="45720" rIns="91440" bIns="45720" numCol="1" anchor="t" anchorCtr="0" compatLnSpc="1">
              <a:prstTxWarp prst="textNoShape">
                <a:avLst/>
              </a:prstTxWarp>
            </a:bodyPr>
            <a:lstStyle/>
            <a:p>
              <a:endParaRPr lang="fr-FR"/>
            </a:p>
          </p:txBody>
        </p:sp>
        <p:sp>
          <p:nvSpPr>
            <p:cNvPr id="9" name="Rectangle 6" descr="Light vertical"/>
            <p:cNvSpPr>
              <a:spLocks noChangeArrowheads="1"/>
            </p:cNvSpPr>
            <p:nvPr/>
          </p:nvSpPr>
          <p:spPr bwMode="auto">
            <a:xfrm>
              <a:off x="7560" y="8"/>
              <a:ext cx="195" cy="15825"/>
            </a:xfrm>
            <a:prstGeom prst="rect">
              <a:avLst/>
            </a:prstGeom>
            <a:pattFill prst="ltVert">
              <a:fgClr>
                <a:srgbClr val="9BBB59">
                  <a:alpha val="80000"/>
                </a:srgbClr>
              </a:fgClr>
              <a:bgClr>
                <a:srgbClr val="FFFFFF">
                  <a:alpha val="80000"/>
                </a:srgbClr>
              </a:bgClr>
            </a:pattFill>
            <a:ln w="12700">
              <a:noFill/>
              <a:miter lim="800000"/>
              <a:headEnd/>
              <a:tailEnd/>
            </a:ln>
            <a:effectLst/>
          </p:spPr>
          <p:txBody>
            <a:bodyPr vert="horz" wrap="square" lIns="91440" tIns="45720" rIns="91440" bIns="45720" numCol="1" anchor="ctr" anchorCtr="0" compatLnSpc="1">
              <a:prstTxWarp prst="textNoShape">
                <a:avLst/>
              </a:prstTxWarp>
            </a:bodyPr>
            <a:lstStyle/>
            <a:p>
              <a:endParaRPr lang="fr-FR"/>
            </a:p>
          </p:txBody>
        </p:sp>
      </p:grpSp>
      <p:sp>
        <p:nvSpPr>
          <p:cNvPr id="2" name="Titre 1"/>
          <p:cNvSpPr>
            <a:spLocks noGrp="1"/>
          </p:cNvSpPr>
          <p:nvPr>
            <p:ph type="ctrTitle"/>
          </p:nvPr>
        </p:nvSpPr>
        <p:spPr>
          <a:xfrm>
            <a:off x="2640360" y="3717032"/>
            <a:ext cx="6046440" cy="1470025"/>
          </a:xfrm>
          <a:solidFill>
            <a:schemeClr val="bg1"/>
          </a:solidFill>
        </p:spPr>
        <p:txBody>
          <a:bodyPr>
            <a:normAutofit/>
          </a:bodyPr>
          <a:lstStyle>
            <a:lvl1pPr algn="r">
              <a:defRPr sz="3600">
                <a:solidFill>
                  <a:schemeClr val="accent6"/>
                </a:solidFill>
                <a:latin typeface="Cambria" pitchFamily="18" charset="0"/>
              </a:defRPr>
            </a:lvl1pPr>
          </a:lstStyle>
          <a:p>
            <a:r>
              <a:rPr lang="fr-FR" dirty="0" smtClean="0"/>
              <a:t>Cliquez pour modifier le style du titre</a:t>
            </a:r>
            <a:endParaRPr lang="fr-BE" dirty="0"/>
          </a:p>
        </p:txBody>
      </p:sp>
    </p:spTree>
    <p:extLst>
      <p:ext uri="{BB962C8B-B14F-4D97-AF65-F5344CB8AC3E}">
        <p14:creationId xmlns:p14="http://schemas.microsoft.com/office/powerpoint/2010/main" val="40436397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Diapositive de titre">
    <p:spTree>
      <p:nvGrpSpPr>
        <p:cNvPr id="1" name=""/>
        <p:cNvGrpSpPr/>
        <p:nvPr/>
      </p:nvGrpSpPr>
      <p:grpSpPr>
        <a:xfrm>
          <a:off x="0" y="0"/>
          <a:ext cx="0" cy="0"/>
          <a:chOff x="0" y="0"/>
          <a:chExt cx="0" cy="0"/>
        </a:xfrm>
      </p:grpSpPr>
      <p:sp>
        <p:nvSpPr>
          <p:cNvPr id="6" name="Espace réservé du numéro de diapositive 5"/>
          <p:cNvSpPr>
            <a:spLocks noGrp="1"/>
          </p:cNvSpPr>
          <p:nvPr>
            <p:ph type="sldNum" sz="quarter" idx="12"/>
          </p:nvPr>
        </p:nvSpPr>
        <p:spPr/>
        <p:txBody>
          <a:bodyPr/>
          <a:lstStyle/>
          <a:p>
            <a:fld id="{CF4668DC-857F-487D-BFFA-8C0CA5037977}" type="slidenum">
              <a:rPr lang="fr-BE" smtClean="0"/>
              <a:pPr/>
              <a:t>‹N°›</a:t>
            </a:fld>
            <a:endParaRPr lang="fr-BE"/>
          </a:p>
        </p:txBody>
      </p:sp>
      <p:grpSp>
        <p:nvGrpSpPr>
          <p:cNvPr id="7" name="Group 4"/>
          <p:cNvGrpSpPr>
            <a:grpSpLocks/>
          </p:cNvGrpSpPr>
          <p:nvPr userDrawn="1"/>
        </p:nvGrpSpPr>
        <p:grpSpPr bwMode="auto">
          <a:xfrm>
            <a:off x="6167144" y="-27384"/>
            <a:ext cx="3013368" cy="7173416"/>
            <a:chOff x="7560" y="0"/>
            <a:chExt cx="4700" cy="15840"/>
          </a:xfrm>
        </p:grpSpPr>
        <p:sp>
          <p:nvSpPr>
            <p:cNvPr id="8" name="Rectangle 5"/>
            <p:cNvSpPr>
              <a:spLocks noChangeArrowheads="1"/>
            </p:cNvSpPr>
            <p:nvPr/>
          </p:nvSpPr>
          <p:spPr bwMode="auto">
            <a:xfrm>
              <a:off x="7755" y="0"/>
              <a:ext cx="4505" cy="15840"/>
            </a:xfrm>
            <a:prstGeom prst="rect">
              <a:avLst/>
            </a:prstGeom>
            <a:solidFill>
              <a:schemeClr val="accent1"/>
            </a:solidFill>
            <a:ln w="9525">
              <a:noFill/>
              <a:miter lim="800000"/>
              <a:headEnd/>
              <a:tailEnd/>
            </a:ln>
          </p:spPr>
          <p:txBody>
            <a:bodyPr vert="horz" wrap="square" lIns="91440" tIns="45720" rIns="91440" bIns="45720" numCol="1" anchor="t" anchorCtr="0" compatLnSpc="1">
              <a:prstTxWarp prst="textNoShape">
                <a:avLst/>
              </a:prstTxWarp>
            </a:bodyPr>
            <a:lstStyle/>
            <a:p>
              <a:endParaRPr lang="fr-FR"/>
            </a:p>
          </p:txBody>
        </p:sp>
        <p:sp>
          <p:nvSpPr>
            <p:cNvPr id="9" name="Rectangle 6" descr="Light vertical"/>
            <p:cNvSpPr>
              <a:spLocks noChangeArrowheads="1"/>
            </p:cNvSpPr>
            <p:nvPr/>
          </p:nvSpPr>
          <p:spPr bwMode="auto">
            <a:xfrm>
              <a:off x="7560" y="8"/>
              <a:ext cx="195" cy="15825"/>
            </a:xfrm>
            <a:prstGeom prst="rect">
              <a:avLst/>
            </a:prstGeom>
            <a:pattFill prst="ltVert">
              <a:fgClr>
                <a:srgbClr val="9BBB59">
                  <a:alpha val="80000"/>
                </a:srgbClr>
              </a:fgClr>
              <a:bgClr>
                <a:srgbClr val="FFFFFF">
                  <a:alpha val="80000"/>
                </a:srgbClr>
              </a:bgClr>
            </a:pattFill>
            <a:ln w="12700">
              <a:noFill/>
              <a:miter lim="800000"/>
              <a:headEnd/>
              <a:tailEnd/>
            </a:ln>
            <a:effectLst/>
          </p:spPr>
          <p:txBody>
            <a:bodyPr vert="horz" wrap="square" lIns="91440" tIns="45720" rIns="91440" bIns="45720" numCol="1" anchor="ctr" anchorCtr="0" compatLnSpc="1">
              <a:prstTxWarp prst="textNoShape">
                <a:avLst/>
              </a:prstTxWarp>
            </a:bodyPr>
            <a:lstStyle/>
            <a:p>
              <a:endParaRPr lang="fr-FR"/>
            </a:p>
          </p:txBody>
        </p:sp>
      </p:grpSp>
      <p:sp>
        <p:nvSpPr>
          <p:cNvPr id="2" name="Titre 1"/>
          <p:cNvSpPr>
            <a:spLocks noGrp="1"/>
          </p:cNvSpPr>
          <p:nvPr>
            <p:ph type="ctrTitle"/>
          </p:nvPr>
        </p:nvSpPr>
        <p:spPr>
          <a:xfrm>
            <a:off x="2640360" y="3717032"/>
            <a:ext cx="6046440" cy="1470025"/>
          </a:xfrm>
          <a:solidFill>
            <a:schemeClr val="bg1"/>
          </a:solidFill>
        </p:spPr>
        <p:txBody>
          <a:bodyPr>
            <a:normAutofit/>
          </a:bodyPr>
          <a:lstStyle>
            <a:lvl1pPr algn="r">
              <a:defRPr sz="3600">
                <a:solidFill>
                  <a:schemeClr val="accent3"/>
                </a:solidFill>
                <a:latin typeface="Cambria" pitchFamily="18" charset="0"/>
              </a:defRPr>
            </a:lvl1pPr>
          </a:lstStyle>
          <a:p>
            <a:r>
              <a:rPr lang="fr-FR" dirty="0" smtClean="0"/>
              <a:t>Cliquez pour modifier le style du titre</a:t>
            </a:r>
            <a:endParaRPr lang="fr-BE" dirty="0"/>
          </a:p>
        </p:txBody>
      </p:sp>
    </p:spTree>
    <p:extLst>
      <p:ext uri="{BB962C8B-B14F-4D97-AF65-F5344CB8AC3E}">
        <p14:creationId xmlns:p14="http://schemas.microsoft.com/office/powerpoint/2010/main" val="233650694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5" name="Espace réservé du pied de page 4"/>
          <p:cNvSpPr>
            <a:spLocks noGrp="1"/>
          </p:cNvSpPr>
          <p:nvPr>
            <p:ph type="ftr" sz="quarter" idx="11"/>
          </p:nvPr>
        </p:nvSpPr>
        <p:spPr/>
        <p:txBody>
          <a:bodyPr/>
          <a:lstStyle/>
          <a:p>
            <a:r>
              <a:rPr lang="fr-BE" dirty="0" smtClean="0"/>
              <a:t>Juliette Cerceau – Document de travail</a:t>
            </a:r>
            <a:endParaRPr lang="fr-BE" dirty="0"/>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‹N°›</a:t>
            </a:fld>
            <a:endParaRPr lang="fr-BE" dirty="0"/>
          </a:p>
        </p:txBody>
      </p:sp>
      <p:pic>
        <p:nvPicPr>
          <p:cNvPr id="7" name="Picture 1"/>
          <p:cNvPicPr>
            <a:picLocks noChangeAspect="1" noChangeArrowheads="1"/>
          </p:cNvPicPr>
          <p:nvPr userDrawn="1"/>
        </p:nvPicPr>
        <p:blipFill>
          <a:blip r:embed="rId2" cstate="print"/>
          <a:srcRect r="56174"/>
          <a:stretch>
            <a:fillRect/>
          </a:stretch>
        </p:blipFill>
        <p:spPr bwMode="auto">
          <a:xfrm>
            <a:off x="0" y="-9526"/>
            <a:ext cx="1043608" cy="6867526"/>
          </a:xfrm>
          <a:prstGeom prst="rect">
            <a:avLst/>
          </a:prstGeom>
          <a:noFill/>
          <a:ln w="9525">
            <a:noFill/>
            <a:miter lim="800000"/>
            <a:headEnd/>
            <a:tailEnd/>
          </a:ln>
          <a:effectLst/>
        </p:spPr>
      </p:pic>
      <p:sp>
        <p:nvSpPr>
          <p:cNvPr id="2" name="Titre 1"/>
          <p:cNvSpPr>
            <a:spLocks noGrp="1"/>
          </p:cNvSpPr>
          <p:nvPr>
            <p:ph type="title"/>
          </p:nvPr>
        </p:nvSpPr>
        <p:spPr/>
        <p:txBody>
          <a:bodyPr/>
          <a:lstStyle>
            <a:lvl1pPr>
              <a:defRPr>
                <a:solidFill>
                  <a:schemeClr val="accent6"/>
                </a:solidFill>
              </a:defRPr>
            </a:lvl1pPr>
          </a:lstStyle>
          <a:p>
            <a:r>
              <a:rPr lang="fr-FR" dirty="0" smtClean="0"/>
              <a:t>Cliquez pour modifier le style du titre</a:t>
            </a:r>
            <a:endParaRPr lang="fr-BE"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‹N°›</a:t>
            </a:fld>
            <a:endParaRPr lang="fr-BE"/>
          </a:p>
        </p:txBody>
      </p:sp>
      <p:pic>
        <p:nvPicPr>
          <p:cNvPr id="7" name="Picture 1"/>
          <p:cNvPicPr>
            <a:picLocks noChangeAspect="1" noChangeArrowheads="1"/>
          </p:cNvPicPr>
          <p:nvPr userDrawn="1"/>
        </p:nvPicPr>
        <p:blipFill>
          <a:blip r:embed="rId2" cstate="print"/>
          <a:srcRect r="56174"/>
          <a:stretch>
            <a:fillRect/>
          </a:stretch>
        </p:blipFill>
        <p:spPr bwMode="auto">
          <a:xfrm>
            <a:off x="0" y="-9526"/>
            <a:ext cx="1043608" cy="6867526"/>
          </a:xfrm>
          <a:prstGeom prst="rect">
            <a:avLst/>
          </a:prstGeom>
          <a:noFill/>
          <a:ln w="9525">
            <a:noFill/>
            <a:miter lim="800000"/>
            <a:headEnd/>
            <a:tailEnd/>
          </a:ln>
          <a:effectLst/>
        </p:spPr>
      </p:pic>
      <p:sp>
        <p:nvSpPr>
          <p:cNvPr id="2" name="Titre 1"/>
          <p:cNvSpPr>
            <a:spLocks noGrp="1"/>
          </p:cNvSpPr>
          <p:nvPr>
            <p:ph type="title"/>
          </p:nvPr>
        </p:nvSpPr>
        <p:spPr>
          <a:xfrm>
            <a:off x="722313" y="4406900"/>
            <a:ext cx="7772400" cy="1362075"/>
          </a:xfrm>
        </p:spPr>
        <p:txBody>
          <a:bodyPr anchor="t"/>
          <a:lstStyle>
            <a:lvl1pPr algn="l">
              <a:defRPr sz="4000" b="1" cap="all">
                <a:solidFill>
                  <a:schemeClr val="accent6"/>
                </a:solidFill>
              </a:defRPr>
            </a:lvl1pPr>
          </a:lstStyle>
          <a:p>
            <a:r>
              <a:rPr lang="fr-FR" dirty="0" smtClean="0"/>
              <a:t>Cliquez pour modifier le style du titre</a:t>
            </a:r>
            <a:endParaRPr lang="fr-BE"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CF4668DC-857F-487D-BFFA-8C0CA5037977}" type="slidenum">
              <a:rPr lang="fr-BE" smtClean="0"/>
              <a:pPr/>
              <a:t>‹N°›</a:t>
            </a:fld>
            <a:endParaRPr lang="fr-BE"/>
          </a:p>
        </p:txBody>
      </p:sp>
      <p:pic>
        <p:nvPicPr>
          <p:cNvPr id="8" name="Picture 1"/>
          <p:cNvPicPr>
            <a:picLocks noChangeAspect="1" noChangeArrowheads="1"/>
          </p:cNvPicPr>
          <p:nvPr userDrawn="1"/>
        </p:nvPicPr>
        <p:blipFill>
          <a:blip r:embed="rId2" cstate="print"/>
          <a:srcRect r="56174"/>
          <a:stretch>
            <a:fillRect/>
          </a:stretch>
        </p:blipFill>
        <p:spPr bwMode="auto">
          <a:xfrm>
            <a:off x="0" y="-9526"/>
            <a:ext cx="1043608" cy="6867526"/>
          </a:xfrm>
          <a:prstGeom prst="rect">
            <a:avLst/>
          </a:prstGeom>
          <a:noFill/>
          <a:ln w="9525">
            <a:noFill/>
            <a:miter lim="800000"/>
            <a:headEnd/>
            <a:tailEnd/>
          </a:ln>
          <a:effectLst/>
        </p:spPr>
      </p:pic>
      <p:sp>
        <p:nvSpPr>
          <p:cNvPr id="2" name="Titre 1"/>
          <p:cNvSpPr>
            <a:spLocks noGrp="1"/>
          </p:cNvSpPr>
          <p:nvPr>
            <p:ph type="title"/>
          </p:nvPr>
        </p:nvSpPr>
        <p:spPr/>
        <p:txBody>
          <a:bodyPr/>
          <a:lstStyle>
            <a:lvl1pPr>
              <a:defRPr>
                <a:solidFill>
                  <a:schemeClr val="accent6"/>
                </a:solidFill>
              </a:defRPr>
            </a:lvl1pPr>
          </a:lstStyle>
          <a:p>
            <a:r>
              <a:rPr lang="fr-FR" dirty="0" smtClean="0"/>
              <a:t>Cliquez pour modifier le style du titre</a:t>
            </a:r>
            <a:endParaRPr lang="fr-BE"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8" name="Espace réservé du pied de page 7"/>
          <p:cNvSpPr>
            <a:spLocks noGrp="1"/>
          </p:cNvSpPr>
          <p:nvPr>
            <p:ph type="ftr" sz="quarter" idx="11"/>
          </p:nvPr>
        </p:nvSpPr>
        <p:spPr/>
        <p:txBody>
          <a:bodyPr/>
          <a:lstStyle/>
          <a:p>
            <a:endParaRPr lang="fr-BE"/>
          </a:p>
        </p:txBody>
      </p:sp>
      <p:sp>
        <p:nvSpPr>
          <p:cNvPr id="9" name="Espace réservé du numéro de diapositive 8"/>
          <p:cNvSpPr>
            <a:spLocks noGrp="1"/>
          </p:cNvSpPr>
          <p:nvPr>
            <p:ph type="sldNum" sz="quarter" idx="12"/>
          </p:nvPr>
        </p:nvSpPr>
        <p:spPr/>
        <p:txBody>
          <a:bodyPr/>
          <a:lstStyle/>
          <a:p>
            <a:fld id="{CF4668DC-857F-487D-BFFA-8C0CA5037977}" type="slidenum">
              <a:rPr lang="fr-BE" smtClean="0"/>
              <a:pPr/>
              <a:t>‹N°›</a:t>
            </a:fld>
            <a:endParaRPr lang="fr-BE"/>
          </a:p>
        </p:txBody>
      </p:sp>
      <p:pic>
        <p:nvPicPr>
          <p:cNvPr id="10" name="Picture 1"/>
          <p:cNvPicPr>
            <a:picLocks noChangeAspect="1" noChangeArrowheads="1"/>
          </p:cNvPicPr>
          <p:nvPr userDrawn="1"/>
        </p:nvPicPr>
        <p:blipFill>
          <a:blip r:embed="rId2" cstate="print"/>
          <a:srcRect r="56174"/>
          <a:stretch>
            <a:fillRect/>
          </a:stretch>
        </p:blipFill>
        <p:spPr bwMode="auto">
          <a:xfrm>
            <a:off x="0" y="-9526"/>
            <a:ext cx="1043608" cy="6867526"/>
          </a:xfrm>
          <a:prstGeom prst="rect">
            <a:avLst/>
          </a:prstGeom>
          <a:noFill/>
          <a:ln w="9525">
            <a:noFill/>
            <a:miter lim="800000"/>
            <a:headEnd/>
            <a:tailEnd/>
          </a:ln>
          <a:effectLst/>
        </p:spPr>
      </p:pic>
      <p:sp>
        <p:nvSpPr>
          <p:cNvPr id="2" name="Titre 1"/>
          <p:cNvSpPr>
            <a:spLocks noGrp="1"/>
          </p:cNvSpPr>
          <p:nvPr>
            <p:ph type="title"/>
          </p:nvPr>
        </p:nvSpPr>
        <p:spPr/>
        <p:txBody>
          <a:bodyPr/>
          <a:lstStyle>
            <a:lvl1pPr>
              <a:defRPr>
                <a:solidFill>
                  <a:schemeClr val="accent6"/>
                </a:solidFill>
              </a:defRPr>
            </a:lvl1pPr>
          </a:lstStyle>
          <a:p>
            <a:r>
              <a:rPr lang="fr-FR" dirty="0" smtClean="0"/>
              <a:t>Cliquez pour modifier le style du titre</a:t>
            </a:r>
            <a:endParaRPr lang="fr-BE"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4" name="Espace réservé du pied de page 3"/>
          <p:cNvSpPr>
            <a:spLocks noGrp="1"/>
          </p:cNvSpPr>
          <p:nvPr>
            <p:ph type="ftr" sz="quarter" idx="11"/>
          </p:nvPr>
        </p:nvSpPr>
        <p:spPr/>
        <p:txBody>
          <a:bodyPr/>
          <a:lstStyle/>
          <a:p>
            <a:endParaRPr lang="fr-BE"/>
          </a:p>
        </p:txBody>
      </p:sp>
      <p:sp>
        <p:nvSpPr>
          <p:cNvPr id="5" name="Espace réservé du numéro de diapositive 4"/>
          <p:cNvSpPr>
            <a:spLocks noGrp="1"/>
          </p:cNvSpPr>
          <p:nvPr>
            <p:ph type="sldNum" sz="quarter" idx="12"/>
          </p:nvPr>
        </p:nvSpPr>
        <p:spPr/>
        <p:txBody>
          <a:bodyPr/>
          <a:lstStyle/>
          <a:p>
            <a:fld id="{CF4668DC-857F-487D-BFFA-8C0CA5037977}" type="slidenum">
              <a:rPr lang="fr-BE" smtClean="0"/>
              <a:pPr/>
              <a:t>‹N°›</a:t>
            </a:fld>
            <a:endParaRPr lang="fr-BE"/>
          </a:p>
        </p:txBody>
      </p:sp>
      <p:pic>
        <p:nvPicPr>
          <p:cNvPr id="6" name="Picture 1"/>
          <p:cNvPicPr>
            <a:picLocks noChangeAspect="1" noChangeArrowheads="1"/>
          </p:cNvPicPr>
          <p:nvPr userDrawn="1"/>
        </p:nvPicPr>
        <p:blipFill>
          <a:blip r:embed="rId2" cstate="print"/>
          <a:srcRect r="56174"/>
          <a:stretch>
            <a:fillRect/>
          </a:stretch>
        </p:blipFill>
        <p:spPr bwMode="auto">
          <a:xfrm>
            <a:off x="0" y="-9526"/>
            <a:ext cx="1043608" cy="6867526"/>
          </a:xfrm>
          <a:prstGeom prst="rect">
            <a:avLst/>
          </a:prstGeom>
          <a:noFill/>
          <a:ln w="9525">
            <a:noFill/>
            <a:miter lim="800000"/>
            <a:headEnd/>
            <a:tailEnd/>
          </a:ln>
          <a:effectLst/>
        </p:spPr>
      </p:pic>
      <p:sp>
        <p:nvSpPr>
          <p:cNvPr id="2" name="Titre 1"/>
          <p:cNvSpPr>
            <a:spLocks noGrp="1"/>
          </p:cNvSpPr>
          <p:nvPr>
            <p:ph type="title"/>
          </p:nvPr>
        </p:nvSpPr>
        <p:spPr/>
        <p:txBody>
          <a:bodyPr/>
          <a:lstStyle>
            <a:lvl1pPr>
              <a:defRPr>
                <a:solidFill>
                  <a:schemeClr val="accent6"/>
                </a:solidFill>
              </a:defRPr>
            </a:lvl1pPr>
          </a:lstStyle>
          <a:p>
            <a:r>
              <a:rPr lang="fr-FR" dirty="0" smtClean="0"/>
              <a:t>Cliquez pour modifier le style du titre</a:t>
            </a:r>
            <a:endParaRPr lang="fr-BE"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457200" y="6356350"/>
            <a:ext cx="2133600" cy="365125"/>
          </a:xfrm>
          <a:prstGeom prst="rect">
            <a:avLst/>
          </a:prstGeom>
        </p:spPr>
        <p:txBody>
          <a:bodyPr/>
          <a:lstStyle/>
          <a:p>
            <a:fld id="{AA309A6D-C09C-4548-B29A-6CF363A7E532}" type="datetimeFigureOut">
              <a:rPr lang="fr-FR" smtClean="0"/>
              <a:pPr/>
              <a:t>16/10/2018</a:t>
            </a:fld>
            <a:endParaRPr lang="fr-BE"/>
          </a:p>
        </p:txBody>
      </p:sp>
      <p:sp>
        <p:nvSpPr>
          <p:cNvPr id="3" name="Espace réservé du pied de page 2"/>
          <p:cNvSpPr>
            <a:spLocks noGrp="1"/>
          </p:cNvSpPr>
          <p:nvPr>
            <p:ph type="ftr" sz="quarter" idx="11"/>
          </p:nvPr>
        </p:nvSpPr>
        <p:spPr/>
        <p:txBody>
          <a:bodyPr/>
          <a:lstStyle/>
          <a:p>
            <a:endParaRPr lang="fr-BE"/>
          </a:p>
        </p:txBody>
      </p:sp>
      <p:sp>
        <p:nvSpPr>
          <p:cNvPr id="4" name="Espace réservé du numéro de diapositive 3"/>
          <p:cNvSpPr>
            <a:spLocks noGrp="1"/>
          </p:cNvSpPr>
          <p:nvPr>
            <p:ph type="sldNum" sz="quarter" idx="12"/>
          </p:nvPr>
        </p:nvSpPr>
        <p:spPr/>
        <p:txBody>
          <a:bodyPr/>
          <a:lstStyle/>
          <a:p>
            <a:fld id="{CF4668DC-857F-487D-BFFA-8C0CA5037977}" type="slidenum">
              <a:rPr lang="fr-BE" smtClean="0"/>
              <a:pPr/>
              <a:t>‹N°›</a:t>
            </a:fld>
            <a:endParaRPr lang="fr-BE"/>
          </a:p>
        </p:txBody>
      </p:sp>
      <p:pic>
        <p:nvPicPr>
          <p:cNvPr id="5" name="Picture 1"/>
          <p:cNvPicPr>
            <a:picLocks noChangeAspect="1" noChangeArrowheads="1"/>
          </p:cNvPicPr>
          <p:nvPr userDrawn="1"/>
        </p:nvPicPr>
        <p:blipFill>
          <a:blip r:embed="rId2" cstate="print"/>
          <a:srcRect r="56174"/>
          <a:stretch>
            <a:fillRect/>
          </a:stretch>
        </p:blipFill>
        <p:spPr bwMode="auto">
          <a:xfrm>
            <a:off x="0" y="-9526"/>
            <a:ext cx="1043608" cy="6867526"/>
          </a:xfrm>
          <a:prstGeom prst="rect">
            <a:avLst/>
          </a:prstGeom>
          <a:noFill/>
          <a:ln w="9525">
            <a:noFill/>
            <a:miter lim="800000"/>
            <a:headEnd/>
            <a:tailEnd/>
          </a:ln>
          <a:effectLst/>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1043608" y="1600200"/>
            <a:ext cx="7643192" cy="4525963"/>
          </a:xfrm>
          <a:prstGeom prst="rect">
            <a:avLst/>
          </a:prstGeom>
        </p:spPr>
        <p:txBody>
          <a:bodyPr vert="horz" lIns="91440" tIns="45720" rIns="91440" bIns="45720" rtlCol="0">
            <a:normAutofit/>
          </a:bodyPr>
          <a:lstStyle/>
          <a:p>
            <a:pPr lvl="0"/>
            <a:r>
              <a:rPr lang="fr-FR" dirty="0" smtClean="0"/>
              <a:t>Cliquez pour 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BE" dirty="0"/>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r-BE" dirty="0" smtClean="0"/>
              <a:t>Juliette Cerceau – Document de travail</a:t>
            </a:r>
            <a:endParaRPr lang="fr-BE" dirty="0"/>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4668DC-857F-487D-BFFA-8C0CA5037977}" type="slidenum">
              <a:rPr lang="fr-BE" smtClean="0"/>
              <a:pPr/>
              <a:t>‹N°›</a:t>
            </a:fld>
            <a:endParaRPr lang="fr-BE"/>
          </a:p>
        </p:txBody>
      </p:sp>
      <p:sp>
        <p:nvSpPr>
          <p:cNvPr id="2" name="Espace réservé du titre 1"/>
          <p:cNvSpPr>
            <a:spLocks noGrp="1"/>
          </p:cNvSpPr>
          <p:nvPr>
            <p:ph type="title"/>
          </p:nvPr>
        </p:nvSpPr>
        <p:spPr>
          <a:xfrm>
            <a:off x="673224" y="188640"/>
            <a:ext cx="7715200" cy="1143000"/>
          </a:xfrm>
          <a:prstGeom prst="rect">
            <a:avLst/>
          </a:prstGeom>
        </p:spPr>
        <p:txBody>
          <a:bodyPr vert="horz" lIns="91440" tIns="45720" rIns="91440" bIns="45720" rtlCol="0" anchor="ctr">
            <a:noAutofit/>
          </a:bodyPr>
          <a:lstStyle/>
          <a:p>
            <a:r>
              <a:rPr lang="fr-FR" dirty="0" smtClean="0"/>
              <a:t>Cliquez pour modifier le style du titre</a:t>
            </a:r>
            <a:endParaRPr lang="fr-BE" dirty="0"/>
          </a:p>
        </p:txBody>
      </p:sp>
    </p:spTree>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xStyles>
    <p:titleStyle>
      <a:lvl1pPr marL="441325" indent="-441325" algn="l" defTabSz="914400" rtl="0" eaLnBrk="1" latinLnBrk="0" hangingPunct="1">
        <a:spcBef>
          <a:spcPct val="0"/>
        </a:spcBef>
        <a:buNone/>
        <a:defRPr sz="3600" b="1" kern="1200">
          <a:solidFill>
            <a:schemeClr val="accent6"/>
          </a:solidFill>
          <a:latin typeface="Cambria" pitchFamily="18" charset="0"/>
          <a:ea typeface="+mj-ea"/>
          <a:cs typeface="+mj-cs"/>
        </a:defRPr>
      </a:lvl1pPr>
    </p:titleStyle>
    <p:bodyStyle>
      <a:lvl1pPr marL="342900" indent="-342900" algn="l" defTabSz="914400" rtl="0" eaLnBrk="1" latinLnBrk="0" hangingPunct="1">
        <a:spcBef>
          <a:spcPct val="20000"/>
        </a:spcBef>
        <a:buClr>
          <a:schemeClr val="accent3"/>
        </a:buClr>
        <a:buFont typeface="Arial" pitchFamily="34" charset="0"/>
        <a:buChar char="•"/>
        <a:defRPr sz="2800" kern="1200">
          <a:solidFill>
            <a:schemeClr val="tx1"/>
          </a:solidFill>
          <a:latin typeface="Cambria" pitchFamily="18" charset="0"/>
          <a:ea typeface="+mn-ea"/>
          <a:cs typeface="+mn-cs"/>
        </a:defRPr>
      </a:lvl1pPr>
      <a:lvl2pPr marL="742950" indent="-285750" algn="l" defTabSz="914400" rtl="0" eaLnBrk="1" latinLnBrk="0" hangingPunct="1">
        <a:spcBef>
          <a:spcPct val="20000"/>
        </a:spcBef>
        <a:buClr>
          <a:schemeClr val="accent3"/>
        </a:buClr>
        <a:buFont typeface="Arial" pitchFamily="34" charset="0"/>
        <a:buChar char="–"/>
        <a:defRPr sz="2400" kern="1200">
          <a:solidFill>
            <a:schemeClr val="tx1"/>
          </a:solidFill>
          <a:latin typeface="Cambria" pitchFamily="18" charset="0"/>
          <a:ea typeface="+mn-ea"/>
          <a:cs typeface="+mn-cs"/>
        </a:defRPr>
      </a:lvl2pPr>
      <a:lvl3pPr marL="1143000" indent="-228600" algn="l" defTabSz="914400" rtl="0" eaLnBrk="1" latinLnBrk="0" hangingPunct="1">
        <a:spcBef>
          <a:spcPct val="20000"/>
        </a:spcBef>
        <a:buClr>
          <a:schemeClr val="accent3"/>
        </a:buClr>
        <a:buFont typeface="Arial" pitchFamily="34" charset="0"/>
        <a:buChar char="•"/>
        <a:defRPr sz="2000" kern="1200">
          <a:solidFill>
            <a:schemeClr val="tx1"/>
          </a:solidFill>
          <a:latin typeface="Cambria" pitchFamily="18" charset="0"/>
          <a:ea typeface="+mn-ea"/>
          <a:cs typeface="+mn-cs"/>
        </a:defRPr>
      </a:lvl3pPr>
      <a:lvl4pPr marL="160020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Cambria" pitchFamily="18" charset="0"/>
          <a:ea typeface="+mn-ea"/>
          <a:cs typeface="+mn-cs"/>
        </a:defRPr>
      </a:lvl4pPr>
      <a:lvl5pPr marL="205740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Cambria" pitchFamily="18"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gif"/><Relationship Id="rId7" Type="http://schemas.openxmlformats.org/officeDocument/2006/relationships/image" Target="../media/image7.gif"/><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mailto:jeremy.ferrante@lilo.org" TargetMode="External"/><Relationship Id="rId2" Type="http://schemas.openxmlformats.org/officeDocument/2006/relationships/hyperlink" Target="mailto:williams.dare@cirad.fr" TargetMode="External"/><Relationship Id="rId1" Type="http://schemas.openxmlformats.org/officeDocument/2006/relationships/slideLayout" Target="../slideLayouts/slideLayout4.xml"/><Relationship Id="rId5" Type="http://schemas.openxmlformats.org/officeDocument/2006/relationships/image" Target="../media/image7.gif"/><Relationship Id="rId4" Type="http://schemas.openxmlformats.org/officeDocument/2006/relationships/hyperlink" Target="mailto:Juliette.cerceau@mines-ales.fr"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2627784" y="1206648"/>
            <a:ext cx="6046440" cy="1470025"/>
          </a:xfrm>
        </p:spPr>
        <p:txBody>
          <a:bodyPr>
            <a:normAutofit fontScale="90000"/>
          </a:bodyPr>
          <a:lstStyle/>
          <a:p>
            <a:r>
              <a:rPr lang="fr-FR" dirty="0" smtClean="0">
                <a:solidFill>
                  <a:schemeClr val="accent6"/>
                </a:solidFill>
              </a:rPr>
              <a:t>CAPTEN VALDECH</a:t>
            </a:r>
            <a:br>
              <a:rPr lang="fr-FR" dirty="0" smtClean="0">
                <a:solidFill>
                  <a:schemeClr val="accent6"/>
                </a:solidFill>
              </a:rPr>
            </a:br>
            <a:r>
              <a:rPr lang="fr-FR" sz="3100" dirty="0" smtClean="0"/>
              <a:t>Un jeu pour comprendre les enjeux de la méthanisation</a:t>
            </a:r>
            <a:endParaRPr lang="fr-FR" dirty="0"/>
          </a:p>
        </p:txBody>
      </p:sp>
      <p:pic>
        <p:nvPicPr>
          <p:cNvPr id="8" name="Picture 2" descr="https://lh4.googleusercontent.com/QvsDcX9lEFoJa0gfZUA83mmnUEOQ4hym1h5eZ6gl6M69M0iFDbNZhFoVf_7cc8KRmy4uFp0YFsYlFX2_p1uBznxlIcw_baCK_RgocFJV3xUxoWvE5CZ2A2ovTsP4EqYpEyD26AEH-w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416" y="1063598"/>
            <a:ext cx="1707170" cy="49995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lh3.googleusercontent.com/_DLa1jFX24txR8vCNjWEj_P43wdhbGLru4Jtcrrxzbtsw8wN2nUS224laNKDvh25DNolvlcPrGVmLoRowlmV2JNR8jU-5hg-QjQX3buTks7PFDaQPwekMHyuJQPUCGhFhJtWBbCwU0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572" y="1615975"/>
            <a:ext cx="1260979" cy="35307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7" descr="https://lh4.googleusercontent.com/Y-oRU9VkflaUogzW6MT5E6KfNXQj5SaC08wn4u6153L3msu12P8j1uOb5CbhuNmZbtH_Gs-jwDGrcXYBZ3xBDMNgJRUJpQCjVa2xEHx5jLnuHJ2TLHO5yMK-RPffmeiX9aMPOqO1T8o"/>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61583" y="126154"/>
            <a:ext cx="635937" cy="874892"/>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 2"/>
          <p:cNvPicPr>
            <a:picLocks noChangeAspect="1"/>
          </p:cNvPicPr>
          <p:nvPr/>
        </p:nvPicPr>
        <p:blipFill>
          <a:blip r:embed="rId5"/>
          <a:stretch>
            <a:fillRect/>
          </a:stretch>
        </p:blipFill>
        <p:spPr>
          <a:xfrm>
            <a:off x="276607" y="188640"/>
            <a:ext cx="725394" cy="731282"/>
          </a:xfrm>
          <a:prstGeom prst="rect">
            <a:avLst/>
          </a:prstGeom>
        </p:spPr>
      </p:pic>
      <p:pic>
        <p:nvPicPr>
          <p:cNvPr id="5" name="Image 4"/>
          <p:cNvPicPr>
            <a:picLocks noChangeAspect="1"/>
          </p:cNvPicPr>
          <p:nvPr/>
        </p:nvPicPr>
        <p:blipFill>
          <a:blip r:embed="rId6"/>
          <a:stretch>
            <a:fillRect/>
          </a:stretch>
        </p:blipFill>
        <p:spPr>
          <a:xfrm>
            <a:off x="533949" y="2115549"/>
            <a:ext cx="936104" cy="581370"/>
          </a:xfrm>
          <a:prstGeom prst="rect">
            <a:avLst/>
          </a:prstGeom>
        </p:spPr>
      </p:pic>
      <p:pic>
        <p:nvPicPr>
          <p:cNvPr id="13" name="Imag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21437548">
            <a:off x="992566" y="3161934"/>
            <a:ext cx="7154241" cy="7154241"/>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sz="3200" dirty="0" smtClean="0"/>
              <a:t>Les riverains sont de plus en plus mécontents !</a:t>
            </a:r>
            <a:endParaRPr lang="fr-FR" sz="3200" dirty="0"/>
          </a:p>
        </p:txBody>
      </p:sp>
      <p:sp>
        <p:nvSpPr>
          <p:cNvPr id="4" name="Rectangle 3"/>
          <p:cNvSpPr/>
          <p:nvPr/>
        </p:nvSpPr>
        <p:spPr>
          <a:xfrm>
            <a:off x="1183435" y="1384176"/>
            <a:ext cx="7781053" cy="4133056"/>
          </a:xfrm>
          <a:prstGeom prst="rect">
            <a:avLst/>
          </a:prstGeom>
          <a:solidFill>
            <a:schemeClr val="bg1">
              <a:lumMod val="9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 name="Image 4"/>
          <p:cNvPicPr>
            <a:picLocks noChangeAspect="1"/>
          </p:cNvPicPr>
          <p:nvPr/>
        </p:nvPicPr>
        <p:blipFill rotWithShape="1">
          <a:blip r:embed="rId2"/>
          <a:srcRect t="45884" b="17552"/>
          <a:stretch/>
        </p:blipFill>
        <p:spPr>
          <a:xfrm>
            <a:off x="1338488" y="2443295"/>
            <a:ext cx="7493021" cy="1434548"/>
          </a:xfrm>
          <a:prstGeom prst="rect">
            <a:avLst/>
          </a:prstGeom>
        </p:spPr>
      </p:pic>
      <p:sp>
        <p:nvSpPr>
          <p:cNvPr id="6" name="Espace réservé du contenu 1"/>
          <p:cNvSpPr>
            <a:spLocks noGrp="1"/>
          </p:cNvSpPr>
          <p:nvPr>
            <p:ph idx="1"/>
          </p:nvPr>
        </p:nvSpPr>
        <p:spPr>
          <a:xfrm>
            <a:off x="1327450" y="1384176"/>
            <a:ext cx="7637038" cy="1233264"/>
          </a:xfrm>
        </p:spPr>
        <p:txBody>
          <a:bodyPr>
            <a:normAutofit/>
          </a:bodyPr>
          <a:lstStyle/>
          <a:p>
            <a:pPr marL="0" indent="0">
              <a:buNone/>
            </a:pPr>
            <a:r>
              <a:rPr lang="fr-FR" dirty="0" smtClean="0">
                <a:latin typeface="Impact" panose="020B0806030902050204" pitchFamily="34" charset="0"/>
              </a:rPr>
              <a:t>La grogne des riverains de l’unité de méthanisation s’amplifie</a:t>
            </a:r>
            <a:endParaRPr lang="fr-FR" dirty="0">
              <a:latin typeface="Impact" panose="020B0806030902050204" pitchFamily="34" charset="0"/>
            </a:endParaRPr>
          </a:p>
        </p:txBody>
      </p:sp>
      <p:sp>
        <p:nvSpPr>
          <p:cNvPr id="7" name="ZoneTexte 6"/>
          <p:cNvSpPr txBox="1"/>
          <p:nvPr/>
        </p:nvSpPr>
        <p:spPr>
          <a:xfrm>
            <a:off x="1338488" y="4050997"/>
            <a:ext cx="7493021" cy="1323439"/>
          </a:xfrm>
          <a:prstGeom prst="rect">
            <a:avLst/>
          </a:prstGeom>
          <a:noFill/>
        </p:spPr>
        <p:txBody>
          <a:bodyPr wrap="square" rtlCol="0">
            <a:spAutoFit/>
          </a:bodyPr>
          <a:lstStyle/>
          <a:p>
            <a:r>
              <a:rPr lang="fr-FR" sz="1600" dirty="0" smtClean="0">
                <a:latin typeface="Times New Roman" panose="02020603050405020304" pitchFamily="18" charset="0"/>
                <a:cs typeface="Times New Roman" panose="02020603050405020304" pitchFamily="18" charset="0"/>
              </a:rPr>
              <a:t>Suite à l’incident survenu le mois dernier dans l’unité de méthanisation des Villeneuve-les-Oies, les inquiétudes des riverains ne cessent d’augmenter. Une grande manifestation a été organisée au départ de l’Hôtel de Ville ce matin. «</a:t>
            </a:r>
            <a:r>
              <a:rPr lang="fr-FR" sz="1600" dirty="0">
                <a:latin typeface="Times New Roman" panose="02020603050405020304" pitchFamily="18" charset="0"/>
                <a:cs typeface="Times New Roman" panose="02020603050405020304" pitchFamily="18" charset="0"/>
              </a:rPr>
              <a:t> vous vous rendez compte, </a:t>
            </a:r>
            <a:r>
              <a:rPr lang="fr-FR" sz="1600" dirty="0" smtClean="0">
                <a:latin typeface="Times New Roman" panose="02020603050405020304" pitchFamily="18" charset="0"/>
                <a:cs typeface="Times New Roman" panose="02020603050405020304" pitchFamily="18" charset="0"/>
              </a:rPr>
              <a:t>ça va finir par </a:t>
            </a:r>
            <a:r>
              <a:rPr lang="fr-FR" sz="1600" dirty="0">
                <a:latin typeface="Times New Roman" panose="02020603050405020304" pitchFamily="18" charset="0"/>
                <a:cs typeface="Times New Roman" panose="02020603050405020304" pitchFamily="18" charset="0"/>
              </a:rPr>
              <a:t>exploser, et vous avez vu les chevaux qui sont </a:t>
            </a:r>
            <a:r>
              <a:rPr lang="fr-FR" sz="1600" dirty="0" smtClean="0">
                <a:latin typeface="Times New Roman" panose="02020603050405020304" pitchFamily="18" charset="0"/>
                <a:cs typeface="Times New Roman" panose="02020603050405020304" pitchFamily="18" charset="0"/>
              </a:rPr>
              <a:t>morts! Vous </a:t>
            </a:r>
            <a:r>
              <a:rPr lang="fr-FR" sz="1600" dirty="0">
                <a:latin typeface="Times New Roman" panose="02020603050405020304" pitchFamily="18" charset="0"/>
                <a:cs typeface="Times New Roman" panose="02020603050405020304" pitchFamily="18" charset="0"/>
              </a:rPr>
              <a:t>savez qu’en Allemagne, il y en a qui sont morts </a:t>
            </a:r>
            <a:r>
              <a:rPr lang="fr-FR" sz="1600" dirty="0" smtClean="0">
                <a:latin typeface="Times New Roman" panose="02020603050405020304" pitchFamily="18" charset="0"/>
                <a:cs typeface="Times New Roman" panose="02020603050405020304" pitchFamily="18" charset="0"/>
              </a:rPr>
              <a:t>! », s’exclame cet habitant de la commune…</a:t>
            </a:r>
            <a:endParaRPr lang="fr-FR" sz="1600" dirty="0">
              <a:latin typeface="Times New Roman" panose="02020603050405020304" pitchFamily="18" charset="0"/>
              <a:cs typeface="Times New Roman" panose="02020603050405020304" pitchFamily="18" charset="0"/>
            </a:endParaRPr>
          </a:p>
        </p:txBody>
      </p:sp>
      <p:pic>
        <p:nvPicPr>
          <p:cNvPr id="8" name="Image 7"/>
          <p:cNvPicPr>
            <a:picLocks noChangeAspect="1"/>
          </p:cNvPicPr>
          <p:nvPr/>
        </p:nvPicPr>
        <p:blipFill>
          <a:blip r:embed="rId3"/>
          <a:stretch>
            <a:fillRect/>
          </a:stretch>
        </p:blipFill>
        <p:spPr>
          <a:xfrm>
            <a:off x="1691680" y="5685400"/>
            <a:ext cx="884802" cy="1011202"/>
          </a:xfrm>
          <a:prstGeom prst="rect">
            <a:avLst/>
          </a:prstGeom>
        </p:spPr>
      </p:pic>
      <p:sp>
        <p:nvSpPr>
          <p:cNvPr id="9" name="ZoneTexte 8"/>
          <p:cNvSpPr txBox="1"/>
          <p:nvPr/>
        </p:nvSpPr>
        <p:spPr>
          <a:xfrm>
            <a:off x="2818386" y="5685400"/>
            <a:ext cx="6013123" cy="1015663"/>
          </a:xfrm>
          <a:prstGeom prst="rect">
            <a:avLst/>
          </a:prstGeom>
          <a:noFill/>
        </p:spPr>
        <p:txBody>
          <a:bodyPr wrap="square" rtlCol="0">
            <a:spAutoFit/>
          </a:bodyPr>
          <a:lstStyle/>
          <a:p>
            <a:r>
              <a:rPr lang="fr-FR" sz="2000" dirty="0" smtClean="0">
                <a:latin typeface="Cambria" panose="02040503050406030204" pitchFamily="18" charset="0"/>
              </a:rPr>
              <a:t>A partir de maintenant, payez 5 billes supplémentaires pour toutes nouvelles installations afin d’établir des garanties.</a:t>
            </a:r>
            <a:endParaRPr lang="fr-FR" sz="2000" dirty="0">
              <a:latin typeface="Cambria" panose="02040503050406030204" pitchFamily="18" charset="0"/>
            </a:endParaRPr>
          </a:p>
        </p:txBody>
      </p:sp>
    </p:spTree>
    <p:extLst>
      <p:ext uri="{BB962C8B-B14F-4D97-AF65-F5344CB8AC3E}">
        <p14:creationId xmlns:p14="http://schemas.microsoft.com/office/powerpoint/2010/main" val="144364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sz="3200" dirty="0" smtClean="0"/>
              <a:t>Vous </a:t>
            </a:r>
            <a:r>
              <a:rPr lang="fr-FR" sz="3200" dirty="0" smtClean="0"/>
              <a:t>avez un nouveau message !</a:t>
            </a:r>
            <a:endParaRPr lang="fr-FR" sz="3200" dirty="0"/>
          </a:p>
        </p:txBody>
      </p:sp>
      <p:pic>
        <p:nvPicPr>
          <p:cNvPr id="18" name="Image 17"/>
          <p:cNvPicPr>
            <a:picLocks noChangeAspect="1"/>
          </p:cNvPicPr>
          <p:nvPr/>
        </p:nvPicPr>
        <p:blipFill>
          <a:blip r:embed="rId2"/>
          <a:stretch>
            <a:fillRect/>
          </a:stretch>
        </p:blipFill>
        <p:spPr>
          <a:xfrm>
            <a:off x="1259632" y="1298476"/>
            <a:ext cx="5407073" cy="4786462"/>
          </a:xfrm>
          <a:prstGeom prst="rect">
            <a:avLst/>
          </a:prstGeom>
        </p:spPr>
      </p:pic>
      <p:pic>
        <p:nvPicPr>
          <p:cNvPr id="19" name="Image 18"/>
          <p:cNvPicPr>
            <a:picLocks noChangeAspect="1"/>
          </p:cNvPicPr>
          <p:nvPr/>
        </p:nvPicPr>
        <p:blipFill>
          <a:blip r:embed="rId3"/>
          <a:stretch>
            <a:fillRect/>
          </a:stretch>
        </p:blipFill>
        <p:spPr>
          <a:xfrm>
            <a:off x="7372062" y="1943415"/>
            <a:ext cx="1312645" cy="1312645"/>
          </a:xfrm>
          <a:prstGeom prst="rect">
            <a:avLst/>
          </a:prstGeom>
        </p:spPr>
      </p:pic>
      <p:sp>
        <p:nvSpPr>
          <p:cNvPr id="20" name="ZoneTexte 19"/>
          <p:cNvSpPr txBox="1"/>
          <p:nvPr/>
        </p:nvSpPr>
        <p:spPr>
          <a:xfrm>
            <a:off x="7020272" y="3356992"/>
            <a:ext cx="2016224" cy="1323439"/>
          </a:xfrm>
          <a:prstGeom prst="rect">
            <a:avLst/>
          </a:prstGeom>
          <a:noFill/>
        </p:spPr>
        <p:txBody>
          <a:bodyPr wrap="square" rtlCol="0">
            <a:spAutoFit/>
          </a:bodyPr>
          <a:lstStyle/>
          <a:p>
            <a:pPr algn="ctr"/>
            <a:r>
              <a:rPr lang="fr-FR" sz="2000" dirty="0" smtClean="0">
                <a:latin typeface="Cambria" panose="02040503050406030204" pitchFamily="18" charset="0"/>
              </a:rPr>
              <a:t>Le temps est suspendu pendant 10 minutes !</a:t>
            </a:r>
            <a:endParaRPr lang="fr-FR" sz="2000" dirty="0">
              <a:latin typeface="Cambria" panose="02040503050406030204" pitchFamily="18" charset="0"/>
            </a:endParaRPr>
          </a:p>
        </p:txBody>
      </p:sp>
    </p:spTree>
    <p:extLst>
      <p:ext uri="{BB962C8B-B14F-4D97-AF65-F5344CB8AC3E}">
        <p14:creationId xmlns:p14="http://schemas.microsoft.com/office/powerpoint/2010/main" val="3477351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sz="3200" dirty="0" err="1" smtClean="0"/>
              <a:t>Debriefing</a:t>
            </a:r>
            <a:endParaRPr lang="fr-FR" sz="3200" dirty="0"/>
          </a:p>
        </p:txBody>
      </p:sp>
      <p:pic>
        <p:nvPicPr>
          <p:cNvPr id="5" name="Image 4"/>
          <p:cNvPicPr>
            <a:picLocks noChangeAspect="1"/>
          </p:cNvPicPr>
          <p:nvPr/>
        </p:nvPicPr>
        <p:blipFill>
          <a:blip r:embed="rId3"/>
          <a:stretch>
            <a:fillRect/>
          </a:stretch>
        </p:blipFill>
        <p:spPr>
          <a:xfrm>
            <a:off x="1259632" y="1556792"/>
            <a:ext cx="6920071" cy="4325044"/>
          </a:xfrm>
          <a:prstGeom prst="rect">
            <a:avLst/>
          </a:prstGeom>
        </p:spPr>
      </p:pic>
    </p:spTree>
    <p:extLst>
      <p:ext uri="{BB962C8B-B14F-4D97-AF65-F5344CB8AC3E}">
        <p14:creationId xmlns:p14="http://schemas.microsoft.com/office/powerpoint/2010/main" val="21493613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1"/>
          <p:cNvSpPr txBox="1">
            <a:spLocks/>
          </p:cNvSpPr>
          <p:nvPr/>
        </p:nvSpPr>
        <p:spPr>
          <a:xfrm>
            <a:off x="3191024" y="1967505"/>
            <a:ext cx="5616624" cy="4248472"/>
          </a:xfrm>
          <a:prstGeom prst="rect">
            <a:avLst/>
          </a:prstGeom>
          <a:noFill/>
          <a:ln>
            <a:noFill/>
          </a:ln>
        </p:spPr>
        <p:txBody>
          <a:bodyPr vert="horz" lIns="91440" tIns="45720" rIns="91440" bIns="45720" rtlCol="0" anchor="ctr">
            <a:noAutofit/>
          </a:bodyPr>
          <a:lstStyle/>
          <a:p>
            <a:pPr marL="441325" marR="0" lvl="0" indent="-441325" algn="l" defTabSz="914400" rtl="0" eaLnBrk="1" fontAlgn="auto" latinLnBrk="0" hangingPunct="1">
              <a:lnSpc>
                <a:spcPct val="100000"/>
              </a:lnSpc>
              <a:spcBef>
                <a:spcPct val="0"/>
              </a:spcBef>
              <a:spcAft>
                <a:spcPts val="0"/>
              </a:spcAft>
              <a:buClrTx/>
              <a:buSzTx/>
              <a:buFontTx/>
              <a:buNone/>
              <a:tabLst/>
              <a:defRPr/>
            </a:pPr>
            <a:r>
              <a:rPr kumimoji="0" lang="fr-FR" sz="2400" b="1" i="0" u="none" strike="noStrike" kern="1200" cap="none" spc="0" normalizeH="0" baseline="0" noProof="0" dirty="0" err="1" smtClean="0">
                <a:ln>
                  <a:noFill/>
                </a:ln>
                <a:effectLst/>
                <a:uLnTx/>
                <a:uFillTx/>
                <a:latin typeface="Cambria" pitchFamily="18" charset="0"/>
                <a:ea typeface="+mj-ea"/>
                <a:cs typeface="+mj-cs"/>
              </a:rPr>
              <a:t>William’s</a:t>
            </a:r>
            <a:r>
              <a:rPr kumimoji="0" lang="fr-FR" sz="2400" b="1" i="0" u="none" strike="noStrike" kern="1200" cap="none" spc="0" normalizeH="0" baseline="0" noProof="0" dirty="0" smtClean="0">
                <a:ln>
                  <a:noFill/>
                </a:ln>
                <a:effectLst/>
                <a:uLnTx/>
                <a:uFillTx/>
                <a:latin typeface="Cambria" pitchFamily="18" charset="0"/>
                <a:ea typeface="+mj-ea"/>
                <a:cs typeface="+mj-cs"/>
              </a:rPr>
              <a:t> </a:t>
            </a:r>
            <a:r>
              <a:rPr kumimoji="0" lang="fr-FR" sz="2400" b="1" i="0" u="none" strike="noStrike" kern="1200" cap="none" spc="0" normalizeH="0" baseline="0" noProof="0" dirty="0" err="1" smtClean="0">
                <a:ln>
                  <a:noFill/>
                </a:ln>
                <a:effectLst/>
                <a:uLnTx/>
                <a:uFillTx/>
                <a:latin typeface="Cambria" pitchFamily="18" charset="0"/>
                <a:ea typeface="+mj-ea"/>
                <a:cs typeface="+mj-cs"/>
              </a:rPr>
              <a:t>Daré</a:t>
            </a:r>
            <a:endParaRPr kumimoji="0" lang="fr-FR" sz="2400" b="1" i="0" u="none" strike="noStrike" kern="1200" cap="none" spc="0" normalizeH="0" baseline="0" noProof="0" dirty="0" smtClean="0">
              <a:ln>
                <a:noFill/>
              </a:ln>
              <a:effectLst/>
              <a:uLnTx/>
              <a:uFillTx/>
              <a:latin typeface="Cambria" pitchFamily="18" charset="0"/>
              <a:ea typeface="+mj-ea"/>
              <a:cs typeface="+mj-cs"/>
            </a:endParaRPr>
          </a:p>
          <a:p>
            <a:pPr marL="441325" marR="0" lvl="0" indent="-441325" algn="l" defTabSz="914400" rtl="0" eaLnBrk="1" fontAlgn="auto" latinLnBrk="0" hangingPunct="1">
              <a:lnSpc>
                <a:spcPct val="100000"/>
              </a:lnSpc>
              <a:spcBef>
                <a:spcPct val="0"/>
              </a:spcBef>
              <a:spcAft>
                <a:spcPts val="0"/>
              </a:spcAft>
              <a:buClrTx/>
              <a:buSzTx/>
              <a:buFontTx/>
              <a:buNone/>
              <a:tabLst/>
              <a:defRPr/>
            </a:pPr>
            <a:r>
              <a:rPr lang="fr-FR" sz="1600" dirty="0" smtClean="0">
                <a:latin typeface="Cambria" pitchFamily="18" charset="0"/>
                <a:ea typeface="+mj-ea"/>
                <a:cs typeface="+mj-cs"/>
              </a:rPr>
              <a:t>Chercheur UR GREEN CIRAD</a:t>
            </a:r>
          </a:p>
          <a:p>
            <a:pPr marL="441325" lvl="0" indent="-441325">
              <a:spcBef>
                <a:spcPct val="0"/>
              </a:spcBef>
              <a:defRPr/>
            </a:pPr>
            <a:r>
              <a:rPr lang="fr-FR" sz="1600" dirty="0" smtClean="0">
                <a:latin typeface="Cambria" pitchFamily="18" charset="0"/>
                <a:ea typeface="+mj-ea"/>
                <a:cs typeface="+mj-cs"/>
                <a:hlinkClick r:id="rId2"/>
              </a:rPr>
              <a:t>williams.dare@cirad.fr</a:t>
            </a:r>
            <a:endParaRPr lang="fr-FR" sz="1600" dirty="0" smtClean="0">
              <a:latin typeface="Cambria" pitchFamily="18" charset="0"/>
              <a:ea typeface="+mj-ea"/>
              <a:cs typeface="+mj-cs"/>
            </a:endParaRPr>
          </a:p>
          <a:p>
            <a:pPr marL="441325" lvl="0" indent="-441325">
              <a:spcBef>
                <a:spcPct val="0"/>
              </a:spcBef>
              <a:defRPr/>
            </a:pPr>
            <a:endParaRPr lang="fr-FR" sz="1600" dirty="0" smtClean="0">
              <a:latin typeface="Cambria" pitchFamily="18" charset="0"/>
              <a:ea typeface="+mj-ea"/>
              <a:cs typeface="+mj-cs"/>
            </a:endParaRPr>
          </a:p>
          <a:p>
            <a:pPr marL="441325" lvl="0" indent="-441325">
              <a:spcBef>
                <a:spcPct val="0"/>
              </a:spcBef>
              <a:defRPr/>
            </a:pPr>
            <a:r>
              <a:rPr kumimoji="0" lang="fr-FR" sz="2400" b="1" i="0" u="none" strike="noStrike" kern="1200" cap="none" spc="0" normalizeH="0" baseline="0" noProof="0" dirty="0" smtClean="0">
                <a:ln>
                  <a:noFill/>
                </a:ln>
                <a:effectLst/>
                <a:uLnTx/>
                <a:uFillTx/>
                <a:latin typeface="Cambria" pitchFamily="18" charset="0"/>
                <a:ea typeface="+mj-ea"/>
                <a:cs typeface="+mj-cs"/>
              </a:rPr>
              <a:t>Jérémy</a:t>
            </a:r>
            <a:r>
              <a:rPr kumimoji="0" lang="fr-FR" sz="2400" b="1" i="0" u="none" strike="noStrike" kern="1200" cap="none" spc="0" normalizeH="0" noProof="0" dirty="0" smtClean="0">
                <a:ln>
                  <a:noFill/>
                </a:ln>
                <a:effectLst/>
                <a:uLnTx/>
                <a:uFillTx/>
                <a:latin typeface="Cambria" pitchFamily="18" charset="0"/>
                <a:ea typeface="+mj-ea"/>
                <a:cs typeface="+mj-cs"/>
              </a:rPr>
              <a:t> Ferrante</a:t>
            </a:r>
          </a:p>
          <a:p>
            <a:pPr marL="441325" lvl="0" indent="-441325">
              <a:spcBef>
                <a:spcPct val="0"/>
              </a:spcBef>
              <a:defRPr/>
            </a:pPr>
            <a:r>
              <a:rPr kumimoji="0" lang="fr-FR" sz="1600" i="0" u="none" strike="noStrike" kern="1200" cap="none" spc="0" normalizeH="0" baseline="0" noProof="0" dirty="0" smtClean="0">
                <a:ln>
                  <a:noFill/>
                </a:ln>
                <a:effectLst/>
                <a:uLnTx/>
                <a:uFillTx/>
                <a:latin typeface="Cambria" pitchFamily="18" charset="0"/>
                <a:ea typeface="+mj-ea"/>
                <a:cs typeface="+mj-cs"/>
              </a:rPr>
              <a:t>Conseil en environnement</a:t>
            </a:r>
          </a:p>
          <a:p>
            <a:pPr lvl="0">
              <a:spcBef>
                <a:spcPct val="0"/>
              </a:spcBef>
              <a:defRPr/>
            </a:pPr>
            <a:r>
              <a:rPr lang="fr-FR" sz="1600" dirty="0" smtClean="0">
                <a:latin typeface="Cambria" pitchFamily="18" charset="0"/>
                <a:ea typeface="+mj-ea"/>
                <a:cs typeface="+mj-cs"/>
                <a:hlinkClick r:id="rId3"/>
              </a:rPr>
              <a:t>jeremy.ferrante@lilo.org</a:t>
            </a:r>
            <a:r>
              <a:rPr lang="fr-FR" sz="2400" b="1" dirty="0" smtClean="0">
                <a:latin typeface="Cambria" pitchFamily="18" charset="0"/>
                <a:ea typeface="+mj-ea"/>
                <a:cs typeface="+mj-cs"/>
              </a:rPr>
              <a:t> </a:t>
            </a:r>
          </a:p>
          <a:p>
            <a:pPr lvl="0">
              <a:spcBef>
                <a:spcPct val="0"/>
              </a:spcBef>
              <a:defRPr/>
            </a:pPr>
            <a:r>
              <a:rPr lang="fr-FR" sz="2400" b="1" dirty="0" smtClean="0">
                <a:latin typeface="Cambria" pitchFamily="18" charset="0"/>
                <a:ea typeface="+mj-ea"/>
                <a:cs typeface="+mj-cs"/>
              </a:rPr>
              <a:t> </a:t>
            </a:r>
            <a:endParaRPr kumimoji="0" lang="fr-FR" sz="2400" b="1" i="0" u="none" strike="noStrike" kern="1200" cap="none" spc="0" normalizeH="0" baseline="0" noProof="0" dirty="0" smtClean="0">
              <a:ln>
                <a:noFill/>
              </a:ln>
              <a:effectLst/>
              <a:uLnTx/>
              <a:uFillTx/>
              <a:latin typeface="Cambria" pitchFamily="18" charset="0"/>
              <a:ea typeface="+mj-ea"/>
              <a:cs typeface="+mj-cs"/>
            </a:endParaRPr>
          </a:p>
          <a:p>
            <a:pPr marL="441325" marR="0" lvl="0" indent="-441325" algn="l" defTabSz="914400" rtl="0" eaLnBrk="1" fontAlgn="auto" latinLnBrk="0" hangingPunct="1">
              <a:lnSpc>
                <a:spcPct val="100000"/>
              </a:lnSpc>
              <a:spcBef>
                <a:spcPct val="0"/>
              </a:spcBef>
              <a:spcAft>
                <a:spcPts val="0"/>
              </a:spcAft>
              <a:buClrTx/>
              <a:buSzTx/>
              <a:buFontTx/>
              <a:buNone/>
              <a:tabLst/>
              <a:defRPr/>
            </a:pPr>
            <a:r>
              <a:rPr kumimoji="0" lang="fr-FR" sz="2400" b="1" i="0" u="none" strike="noStrike" kern="1200" cap="none" spc="0" normalizeH="0" baseline="0" noProof="0" dirty="0" smtClean="0">
                <a:ln>
                  <a:noFill/>
                </a:ln>
                <a:effectLst/>
                <a:uLnTx/>
                <a:uFillTx/>
                <a:latin typeface="Cambria" pitchFamily="18" charset="0"/>
                <a:ea typeface="+mj-ea"/>
                <a:cs typeface="+mj-cs"/>
              </a:rPr>
              <a:t>Juliette Cerceau</a:t>
            </a:r>
            <a:endParaRPr kumimoji="0" lang="fr-FR" sz="2400" b="1" i="0" u="none" strike="noStrike" kern="1200" cap="none" spc="0" normalizeH="0" baseline="0" noProof="0" dirty="0" smtClean="0">
              <a:ln>
                <a:noFill/>
              </a:ln>
              <a:effectLst/>
              <a:uLnTx/>
              <a:uFillTx/>
              <a:latin typeface="Cambria" pitchFamily="18" charset="0"/>
              <a:ea typeface="+mj-ea"/>
              <a:cs typeface="+mj-cs"/>
            </a:endParaRPr>
          </a:p>
          <a:p>
            <a:pPr marL="441325" marR="0" lvl="0" indent="-441325" algn="l" defTabSz="914400" rtl="0" eaLnBrk="1" fontAlgn="auto" latinLnBrk="0" hangingPunct="1">
              <a:lnSpc>
                <a:spcPct val="100000"/>
              </a:lnSpc>
              <a:spcBef>
                <a:spcPct val="0"/>
              </a:spcBef>
              <a:spcAft>
                <a:spcPts val="0"/>
              </a:spcAft>
              <a:buClrTx/>
              <a:buSzTx/>
              <a:buFontTx/>
              <a:buNone/>
              <a:tabLst/>
              <a:defRPr/>
            </a:pPr>
            <a:r>
              <a:rPr lang="fr-FR" sz="1600" dirty="0" smtClean="0">
                <a:latin typeface="Cambria" pitchFamily="18" charset="0"/>
                <a:ea typeface="+mj-ea"/>
                <a:cs typeface="+mj-cs"/>
              </a:rPr>
              <a:t>Chercheur associé UMR PACTE</a:t>
            </a:r>
          </a:p>
          <a:p>
            <a:pPr marL="441325" marR="0" lvl="0" indent="-441325" algn="l" defTabSz="914400" rtl="0" eaLnBrk="1" fontAlgn="auto" latinLnBrk="0" hangingPunct="1">
              <a:lnSpc>
                <a:spcPct val="100000"/>
              </a:lnSpc>
              <a:spcBef>
                <a:spcPct val="0"/>
              </a:spcBef>
              <a:spcAft>
                <a:spcPts val="0"/>
              </a:spcAft>
              <a:buClrTx/>
              <a:buSzTx/>
              <a:buFontTx/>
              <a:buNone/>
              <a:tabLst/>
              <a:defRPr/>
            </a:pPr>
            <a:r>
              <a:rPr lang="fr-FR" sz="1600" dirty="0" err="1" smtClean="0">
                <a:latin typeface="Cambria" pitchFamily="18" charset="0"/>
                <a:ea typeface="+mj-ea"/>
                <a:cs typeface="+mj-cs"/>
                <a:hlinkClick r:id="rId4"/>
              </a:rPr>
              <a:t>jul</a:t>
            </a:r>
            <a:r>
              <a:rPr kumimoji="0" lang="fr-FR" sz="1600" i="0" u="none" strike="noStrike" kern="1200" cap="none" spc="0" normalizeH="0" baseline="0" noProof="0" dirty="0" smtClean="0">
                <a:ln>
                  <a:noFill/>
                </a:ln>
                <a:effectLst/>
                <a:uLnTx/>
                <a:uFillTx/>
                <a:latin typeface="Cambria" pitchFamily="18" charset="0"/>
                <a:ea typeface="+mj-ea"/>
                <a:cs typeface="+mj-cs"/>
                <a:hlinkClick r:id="rId4"/>
              </a:rPr>
              <a:t>iette.cerceau@gmail.fr</a:t>
            </a:r>
            <a:endParaRPr kumimoji="0" lang="fr-FR" sz="1600" i="0" u="none" strike="noStrike" kern="1200" cap="none" spc="0" normalizeH="0" baseline="0" noProof="0" dirty="0" smtClean="0">
              <a:ln>
                <a:noFill/>
              </a:ln>
              <a:effectLst/>
              <a:uLnTx/>
              <a:uFillTx/>
              <a:latin typeface="Cambria" pitchFamily="18" charset="0"/>
              <a:ea typeface="+mj-ea"/>
              <a:cs typeface="+mj-cs"/>
            </a:endParaRPr>
          </a:p>
          <a:p>
            <a:pPr marL="441325" marR="0" lvl="0" indent="-441325" algn="l" defTabSz="914400" rtl="0" eaLnBrk="1" fontAlgn="auto" latinLnBrk="0" hangingPunct="1">
              <a:lnSpc>
                <a:spcPct val="100000"/>
              </a:lnSpc>
              <a:spcBef>
                <a:spcPct val="0"/>
              </a:spcBef>
              <a:spcAft>
                <a:spcPts val="0"/>
              </a:spcAft>
              <a:buClrTx/>
              <a:buSzTx/>
              <a:buFontTx/>
              <a:buNone/>
              <a:tabLst/>
              <a:defRPr/>
            </a:pPr>
            <a:r>
              <a:rPr lang="fr-FR" sz="1600" dirty="0" smtClean="0">
                <a:latin typeface="Cambria" pitchFamily="18" charset="0"/>
                <a:ea typeface="+mj-ea"/>
                <a:cs typeface="+mj-cs"/>
              </a:rPr>
              <a:t>Tél. 06 82 13 00 42</a:t>
            </a:r>
            <a:endParaRPr kumimoji="0" lang="fr-FR" sz="1600" i="0" u="none" strike="noStrike" kern="1200" cap="none" spc="0" normalizeH="0" baseline="0" noProof="0" dirty="0">
              <a:ln>
                <a:noFill/>
              </a:ln>
              <a:effectLst/>
              <a:uLnTx/>
              <a:uFillTx/>
              <a:latin typeface="Cambria" pitchFamily="18" charset="0"/>
              <a:ea typeface="+mj-ea"/>
              <a:cs typeface="+mj-cs"/>
            </a:endParaRPr>
          </a:p>
        </p:txBody>
      </p:sp>
      <p:sp>
        <p:nvSpPr>
          <p:cNvPr id="3" name="Titre 3"/>
          <p:cNvSpPr>
            <a:spLocks noGrp="1"/>
          </p:cNvSpPr>
          <p:nvPr>
            <p:ph type="title"/>
          </p:nvPr>
        </p:nvSpPr>
        <p:spPr>
          <a:xfrm>
            <a:off x="1369367" y="620688"/>
            <a:ext cx="7451105" cy="1362075"/>
          </a:xfrm>
        </p:spPr>
        <p:txBody>
          <a:bodyPr/>
          <a:lstStyle/>
          <a:p>
            <a:r>
              <a:rPr lang="fr-FR" sz="3200" dirty="0" smtClean="0"/>
              <a:t>Merci </a:t>
            </a:r>
            <a:r>
              <a:rPr lang="fr-FR" sz="3200" dirty="0" smtClean="0"/>
              <a:t>!</a:t>
            </a:r>
            <a:endParaRPr lang="fr-FR" sz="3200" dirty="0"/>
          </a:p>
        </p:txBody>
      </p:sp>
      <p:pic>
        <p:nvPicPr>
          <p:cNvPr id="6" name="Imag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20839029">
            <a:off x="5793010" y="22635"/>
            <a:ext cx="7154241" cy="7154241"/>
          </a:xfrm>
          <a:prstGeom prst="rect">
            <a:avLst/>
          </a:prstGeom>
        </p:spPr>
      </p:pic>
      <p:cxnSp>
        <p:nvCxnSpPr>
          <p:cNvPr id="7" name="Connecteur droit 6"/>
          <p:cNvCxnSpPr/>
          <p:nvPr/>
        </p:nvCxnSpPr>
        <p:spPr>
          <a:xfrm>
            <a:off x="2915816" y="2132856"/>
            <a:ext cx="0" cy="3888432"/>
          </a:xfrm>
          <a:prstGeom prst="line">
            <a:avLst/>
          </a:prstGeom>
          <a:ln w="139700" cmpd="thinThick">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endParaRPr lang="fr-FR"/>
          </a:p>
        </p:txBody>
      </p:sp>
      <p:sp>
        <p:nvSpPr>
          <p:cNvPr id="3" name="Titre 2"/>
          <p:cNvSpPr>
            <a:spLocks noGrp="1"/>
          </p:cNvSpPr>
          <p:nvPr>
            <p:ph type="title"/>
          </p:nvPr>
        </p:nvSpPr>
        <p:spPr/>
        <p:txBody>
          <a:bodyPr/>
          <a:lstStyle/>
          <a:p>
            <a:r>
              <a:rPr lang="fr-FR" sz="3200" dirty="0" smtClean="0"/>
              <a:t>Point sur les améliorations apportées au jeu</a:t>
            </a:r>
            <a:endParaRPr lang="fr-FR" sz="3200" dirty="0"/>
          </a:p>
        </p:txBody>
      </p:sp>
    </p:spTree>
    <p:extLst>
      <p:ext uri="{BB962C8B-B14F-4D97-AF65-F5344CB8AC3E}">
        <p14:creationId xmlns:p14="http://schemas.microsoft.com/office/powerpoint/2010/main" val="14082228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èche droite à entaille 4"/>
          <p:cNvSpPr/>
          <p:nvPr/>
        </p:nvSpPr>
        <p:spPr>
          <a:xfrm rot="5400000">
            <a:off x="4253136" y="3290114"/>
            <a:ext cx="1224136" cy="781828"/>
          </a:xfrm>
          <a:prstGeom prst="notchedRightArrow">
            <a:avLst/>
          </a:prstGeom>
          <a:gradFill flip="none" rotWithShape="1">
            <a:gsLst>
              <a:gs pos="0">
                <a:schemeClr val="accent6"/>
              </a:gs>
              <a:gs pos="35000">
                <a:schemeClr val="accent6"/>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contenu 3"/>
          <p:cNvSpPr>
            <a:spLocks noGrp="1"/>
          </p:cNvSpPr>
          <p:nvPr>
            <p:ph idx="1"/>
          </p:nvPr>
        </p:nvSpPr>
        <p:spPr>
          <a:xfrm>
            <a:off x="1043608" y="1600200"/>
            <a:ext cx="7643192" cy="4997152"/>
          </a:xfrm>
        </p:spPr>
        <p:txBody>
          <a:bodyPr>
            <a:normAutofit/>
          </a:bodyPr>
          <a:lstStyle/>
          <a:p>
            <a:r>
              <a:rPr lang="fr-FR" sz="2000" dirty="0"/>
              <a:t>La transition énergétique passera par une </a:t>
            </a:r>
            <a:r>
              <a:rPr lang="fr-FR" sz="2000" b="1" dirty="0"/>
              <a:t>mobilisation accrue des biomasses.</a:t>
            </a:r>
            <a:r>
              <a:rPr lang="fr-FR" sz="2000" dirty="0"/>
              <a:t> </a:t>
            </a:r>
            <a:endParaRPr lang="fr-FR" sz="2000" dirty="0" smtClean="0"/>
          </a:p>
          <a:p>
            <a:r>
              <a:rPr lang="fr-FR" sz="2000" dirty="0" smtClean="0"/>
              <a:t>Cette </a:t>
            </a:r>
            <a:r>
              <a:rPr lang="fr-FR" sz="2000" dirty="0"/>
              <a:t>mobilisation accrue implique une </a:t>
            </a:r>
            <a:r>
              <a:rPr lang="fr-FR" sz="2000" b="1" dirty="0"/>
              <a:t>réorganisation des filières et des territoires</a:t>
            </a:r>
            <a:r>
              <a:rPr lang="fr-FR" sz="2000" dirty="0"/>
              <a:t> </a:t>
            </a:r>
            <a:r>
              <a:rPr lang="fr-FR" sz="2000" dirty="0" smtClean="0"/>
              <a:t>par le développement </a:t>
            </a:r>
            <a:r>
              <a:rPr lang="fr-FR" sz="2000" b="1" dirty="0" smtClean="0"/>
              <a:t>de nouvelles </a:t>
            </a:r>
            <a:r>
              <a:rPr lang="fr-FR" sz="2000" b="1" dirty="0"/>
              <a:t>coopérations </a:t>
            </a:r>
            <a:r>
              <a:rPr lang="fr-FR" sz="2000" dirty="0"/>
              <a:t>et de </a:t>
            </a:r>
            <a:r>
              <a:rPr lang="fr-FR" sz="2000" b="1" dirty="0"/>
              <a:t>nouvelles infrastructures </a:t>
            </a:r>
            <a:r>
              <a:rPr lang="fr-FR" sz="2000" dirty="0"/>
              <a:t>pour optimiser la valorisation énergétique des biomasses. </a:t>
            </a:r>
            <a:endParaRPr lang="fr-FR" sz="2000" dirty="0" smtClean="0"/>
          </a:p>
          <a:p>
            <a:endParaRPr lang="fr-FR" sz="2000" dirty="0" smtClean="0"/>
          </a:p>
          <a:p>
            <a:endParaRPr lang="fr-FR" sz="2000" dirty="0"/>
          </a:p>
          <a:p>
            <a:r>
              <a:rPr lang="fr-FR" sz="2000" dirty="0" smtClean="0"/>
              <a:t>Il apparaît urgent d’</a:t>
            </a:r>
            <a:r>
              <a:rPr lang="fr-FR" sz="2000" b="1" dirty="0" smtClean="0"/>
              <a:t>agir au cœur des territoires </a:t>
            </a:r>
            <a:r>
              <a:rPr lang="fr-FR" sz="2000" dirty="0" smtClean="0"/>
              <a:t>au côté des parties prenantes locales…</a:t>
            </a:r>
          </a:p>
          <a:p>
            <a:pPr lvl="1"/>
            <a:r>
              <a:rPr lang="fr-FR" sz="2000" dirty="0" smtClean="0"/>
              <a:t>… en faisant le pari de la </a:t>
            </a:r>
            <a:r>
              <a:rPr lang="fr-FR" sz="2000" b="1" dirty="0" smtClean="0"/>
              <a:t>concertation</a:t>
            </a:r>
            <a:r>
              <a:rPr lang="fr-FR" sz="2000" dirty="0" smtClean="0"/>
              <a:t>, de l’</a:t>
            </a:r>
            <a:r>
              <a:rPr lang="fr-FR" sz="2000" b="1" dirty="0" smtClean="0"/>
              <a:t>ouverture</a:t>
            </a:r>
            <a:r>
              <a:rPr lang="fr-FR" sz="2000" dirty="0" smtClean="0"/>
              <a:t>, du </a:t>
            </a:r>
            <a:r>
              <a:rPr lang="fr-FR" sz="2000" b="1" dirty="0" smtClean="0"/>
              <a:t>dialogue</a:t>
            </a:r>
            <a:r>
              <a:rPr lang="fr-FR" sz="2000" dirty="0" smtClean="0"/>
              <a:t> et de l’</a:t>
            </a:r>
            <a:r>
              <a:rPr lang="fr-FR" sz="2000" b="1" dirty="0" smtClean="0"/>
              <a:t>écoute</a:t>
            </a:r>
            <a:r>
              <a:rPr lang="fr-FR" sz="2000" dirty="0" smtClean="0"/>
              <a:t>…</a:t>
            </a:r>
          </a:p>
          <a:p>
            <a:pPr lvl="2"/>
            <a:r>
              <a:rPr lang="fr-FR" dirty="0" smtClean="0"/>
              <a:t>… par l’intermédiaire d’outils participatifs et collaboratifs innovants: la « </a:t>
            </a:r>
            <a:r>
              <a:rPr lang="fr-FR" b="1" dirty="0" smtClean="0"/>
              <a:t>simulation participative</a:t>
            </a:r>
            <a:r>
              <a:rPr lang="fr-FR" dirty="0" smtClean="0"/>
              <a:t> »</a:t>
            </a:r>
          </a:p>
        </p:txBody>
      </p:sp>
      <p:sp>
        <p:nvSpPr>
          <p:cNvPr id="3" name="Titre 2"/>
          <p:cNvSpPr>
            <a:spLocks noGrp="1"/>
          </p:cNvSpPr>
          <p:nvPr>
            <p:ph type="title"/>
          </p:nvPr>
        </p:nvSpPr>
        <p:spPr/>
        <p:txBody>
          <a:bodyPr/>
          <a:lstStyle/>
          <a:p>
            <a:r>
              <a:rPr lang="fr-FR" sz="3200" dirty="0" smtClean="0"/>
              <a:t>Accompagner la transition énergétique</a:t>
            </a:r>
            <a:endParaRPr lang="fr-FR" sz="3200" dirty="0"/>
          </a:p>
        </p:txBody>
      </p:sp>
    </p:spTree>
    <p:extLst>
      <p:ext uri="{BB962C8B-B14F-4D97-AF65-F5344CB8AC3E}">
        <p14:creationId xmlns:p14="http://schemas.microsoft.com/office/powerpoint/2010/main" val="1148197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up)">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fade">
                                      <p:cBhvr>
                                        <p:cTn id="22" dur="500"/>
                                        <p:tgtEl>
                                          <p:spTgt spid="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fade">
                                      <p:cBhvr>
                                        <p:cTn id="32"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043608" y="1600200"/>
            <a:ext cx="7643192" cy="5069160"/>
          </a:xfrm>
        </p:spPr>
        <p:txBody>
          <a:bodyPr>
            <a:normAutofit fontScale="92500" lnSpcReduction="10000"/>
          </a:bodyPr>
          <a:lstStyle/>
          <a:p>
            <a:r>
              <a:rPr lang="fr-FR" sz="2200" dirty="0" smtClean="0"/>
              <a:t>La « </a:t>
            </a:r>
            <a:r>
              <a:rPr lang="fr-FR" sz="2200" b="1" dirty="0" smtClean="0"/>
              <a:t>modélisation d’accompagnement</a:t>
            </a:r>
            <a:r>
              <a:rPr lang="fr-FR" sz="2200" dirty="0" smtClean="0"/>
              <a:t> », une approche mobilisée pour la gestion de nombreuses ressources dans des contextes variés en France et à l’international</a:t>
            </a:r>
          </a:p>
          <a:p>
            <a:endParaRPr lang="fr-FR" sz="2200" dirty="0" smtClean="0"/>
          </a:p>
          <a:p>
            <a:pPr marL="0" indent="0" algn="ctr">
              <a:buNone/>
            </a:pPr>
            <a:r>
              <a:rPr lang="fr-FR" sz="2600" b="1" dirty="0" smtClean="0">
                <a:solidFill>
                  <a:schemeClr val="accent6"/>
                </a:solidFill>
              </a:rPr>
              <a:t>« C’est en faisant qu’on comprend. »</a:t>
            </a:r>
          </a:p>
          <a:p>
            <a:pPr marL="0" indent="0" algn="ctr">
              <a:buNone/>
            </a:pPr>
            <a:endParaRPr lang="fr-FR" sz="2200" b="1" dirty="0">
              <a:solidFill>
                <a:schemeClr val="accent6"/>
              </a:solidFill>
            </a:endParaRPr>
          </a:p>
          <a:p>
            <a:r>
              <a:rPr lang="fr-FR" sz="2200" dirty="0" smtClean="0"/>
              <a:t>Les simulations participatives, à travers les jeux sérieux, permettent:</a:t>
            </a:r>
          </a:p>
          <a:p>
            <a:pPr lvl="1"/>
            <a:r>
              <a:rPr lang="fr-FR" sz="1900" dirty="0" smtClean="0"/>
              <a:t>Faire </a:t>
            </a:r>
            <a:r>
              <a:rPr lang="fr-FR" sz="1900" b="1" dirty="0" smtClean="0"/>
              <a:t>prendre conscience </a:t>
            </a:r>
            <a:r>
              <a:rPr lang="fr-FR" sz="1900" dirty="0" smtClean="0"/>
              <a:t>à l’ensemble des parties prenantes (institutionnels, acteurs socioéconomiques, étudiants), des enjeux techniques, environnementaux, économiques, organisationnels, politiques et sociétaux liés à la mobilisation des ressources</a:t>
            </a:r>
          </a:p>
          <a:p>
            <a:pPr lvl="1"/>
            <a:r>
              <a:rPr lang="fr-FR" sz="1900" b="1" dirty="0" smtClean="0"/>
              <a:t>Former</a:t>
            </a:r>
            <a:r>
              <a:rPr lang="fr-FR" sz="1900" dirty="0" smtClean="0"/>
              <a:t> des collaborateurs ou des partenaires  à </a:t>
            </a:r>
            <a:r>
              <a:rPr lang="fr-FR" sz="1900" b="1" dirty="0" smtClean="0"/>
              <a:t>mieux comprendre les processus de coordination </a:t>
            </a:r>
            <a:r>
              <a:rPr lang="fr-FR" sz="1900" dirty="0" smtClean="0"/>
              <a:t>entre acteurs (coopérations, compétitions, négociations) en œuvre pour prendre des décisions en situation d’incertitude</a:t>
            </a:r>
          </a:p>
        </p:txBody>
      </p:sp>
      <p:sp>
        <p:nvSpPr>
          <p:cNvPr id="3" name="Titre 2"/>
          <p:cNvSpPr>
            <a:spLocks noGrp="1"/>
          </p:cNvSpPr>
          <p:nvPr>
            <p:ph type="title"/>
          </p:nvPr>
        </p:nvSpPr>
        <p:spPr/>
        <p:txBody>
          <a:bodyPr/>
          <a:lstStyle/>
          <a:p>
            <a:r>
              <a:rPr lang="fr-FR" sz="3200" dirty="0" smtClean="0"/>
              <a:t>Innovation participative et collaborative</a:t>
            </a:r>
            <a:endParaRPr lang="fr-FR" sz="3200" dirty="0"/>
          </a:p>
        </p:txBody>
      </p:sp>
    </p:spTree>
    <p:extLst>
      <p:ext uri="{BB962C8B-B14F-4D97-AF65-F5344CB8AC3E}">
        <p14:creationId xmlns:p14="http://schemas.microsoft.com/office/powerpoint/2010/main" val="1443333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wipe(left)">
                                      <p:cBhvr>
                                        <p:cTn id="12" dur="500"/>
                                        <p:tgtEl>
                                          <p:spTgt spid="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sz="3200" dirty="0" smtClean="0"/>
              <a:t>Un rapide tour de </a:t>
            </a:r>
            <a:r>
              <a:rPr lang="fr-FR" sz="3200" dirty="0" smtClean="0"/>
              <a:t>table s’impose…</a:t>
            </a:r>
            <a:endParaRPr lang="fr-FR" sz="3200" dirty="0"/>
          </a:p>
        </p:txBody>
      </p:sp>
      <p:pic>
        <p:nvPicPr>
          <p:cNvPr id="5" name="Image 4"/>
          <p:cNvPicPr>
            <a:picLocks noChangeAspect="1"/>
          </p:cNvPicPr>
          <p:nvPr/>
        </p:nvPicPr>
        <p:blipFill>
          <a:blip r:embed="rId2"/>
          <a:stretch>
            <a:fillRect/>
          </a:stretch>
        </p:blipFill>
        <p:spPr>
          <a:xfrm>
            <a:off x="2123728" y="2348880"/>
            <a:ext cx="5279495" cy="3237600"/>
          </a:xfrm>
          <a:prstGeom prst="rect">
            <a:avLst/>
          </a:prstGeom>
        </p:spPr>
      </p:pic>
      <p:pic>
        <p:nvPicPr>
          <p:cNvPr id="6" name="Imag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21437548" flipH="1">
            <a:off x="4091296" y="3166411"/>
            <a:ext cx="1103332" cy="1103332"/>
          </a:xfrm>
          <a:prstGeom prst="rect">
            <a:avLst/>
          </a:prstGeom>
          <a:scene3d>
            <a:camera prst="isometricTopUp"/>
            <a:lightRig rig="threePt" dir="t"/>
          </a:scene3d>
        </p:spPr>
      </p:pic>
    </p:spTree>
    <p:extLst>
      <p:ext uri="{BB962C8B-B14F-4D97-AF65-F5344CB8AC3E}">
        <p14:creationId xmlns:p14="http://schemas.microsoft.com/office/powerpoint/2010/main" val="34124146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cstate="print">
            <a:clrChange>
              <a:clrFrom>
                <a:srgbClr val="AEAF4D"/>
              </a:clrFrom>
              <a:clrTo>
                <a:srgbClr val="AEAF4D">
                  <a:alpha val="0"/>
                </a:srgbClr>
              </a:clrTo>
            </a:clrChange>
            <a:extLst>
              <a:ext uri="{BEBA8EAE-BF5A-486C-A8C5-ECC9F3942E4B}">
                <a14:imgProps xmlns:a14="http://schemas.microsoft.com/office/drawing/2010/main">
                  <a14:imgLayer r:embed="rId3">
                    <a14:imgEffect>
                      <a14:artisticLineDrawing/>
                    </a14:imgEffect>
                  </a14:imgLayer>
                </a14:imgProps>
              </a:ext>
              <a:ext uri="{28A0092B-C50C-407E-A947-70E740481C1C}">
                <a14:useLocalDpi xmlns:a14="http://schemas.microsoft.com/office/drawing/2010/main" val="0"/>
              </a:ext>
            </a:extLst>
          </a:blip>
          <a:stretch>
            <a:fillRect/>
          </a:stretch>
        </p:blipFill>
        <p:spPr>
          <a:xfrm rot="21437548">
            <a:off x="2262396" y="1238876"/>
            <a:ext cx="4977606" cy="4977606"/>
          </a:xfrm>
          <a:prstGeom prst="rect">
            <a:avLst/>
          </a:prstGeom>
        </p:spPr>
      </p:pic>
      <p:sp>
        <p:nvSpPr>
          <p:cNvPr id="6" name="Espace réservé du contenu 5"/>
          <p:cNvSpPr>
            <a:spLocks noGrp="1"/>
          </p:cNvSpPr>
          <p:nvPr>
            <p:ph idx="1"/>
          </p:nvPr>
        </p:nvSpPr>
        <p:spPr/>
        <p:txBody>
          <a:bodyPr>
            <a:normAutofit/>
          </a:bodyPr>
          <a:lstStyle/>
          <a:p>
            <a:r>
              <a:rPr lang="fr-FR" sz="2000" dirty="0"/>
              <a:t>Un </a:t>
            </a:r>
            <a:r>
              <a:rPr lang="fr-FR" sz="2000" b="1" dirty="0"/>
              <a:t>territoire majoritairement agricole </a:t>
            </a:r>
            <a:r>
              <a:rPr lang="fr-FR" sz="2000" dirty="0"/>
              <a:t>situé en périphérie d’une grande </a:t>
            </a:r>
            <a:r>
              <a:rPr lang="fr-FR" sz="2000" dirty="0" smtClean="0"/>
              <a:t>agglomération: agriculture, agroalimentaire et économie résidentielle</a:t>
            </a:r>
          </a:p>
          <a:p>
            <a:endParaRPr lang="fr-FR" sz="2000" dirty="0"/>
          </a:p>
          <a:p>
            <a:r>
              <a:rPr lang="fr-FR" sz="2000" dirty="0" smtClean="0"/>
              <a:t>Un </a:t>
            </a:r>
            <a:r>
              <a:rPr lang="fr-FR" sz="2000" b="1" dirty="0" smtClean="0"/>
              <a:t>projet </a:t>
            </a:r>
            <a:r>
              <a:rPr lang="fr-FR" sz="2000" b="1" dirty="0" smtClean="0"/>
              <a:t>commun</a:t>
            </a:r>
            <a:r>
              <a:rPr lang="fr-FR" sz="2000" dirty="0" smtClean="0"/>
              <a:t>: la transition socioécologique et énergétique du territoire</a:t>
            </a:r>
          </a:p>
          <a:p>
            <a:endParaRPr lang="fr-FR" sz="2000" dirty="0"/>
          </a:p>
          <a:p>
            <a:r>
              <a:rPr lang="fr-FR" sz="2000" dirty="0" smtClean="0"/>
              <a:t>Un objectif </a:t>
            </a:r>
            <a:r>
              <a:rPr lang="fr-FR" sz="2000" b="1" dirty="0" smtClean="0"/>
              <a:t>sortir d’une approche « end of pipe »</a:t>
            </a:r>
            <a:r>
              <a:rPr lang="fr-FR" sz="2000" dirty="0" smtClean="0"/>
              <a:t> de la gestion de déchets: </a:t>
            </a:r>
          </a:p>
          <a:p>
            <a:pPr lvl="1"/>
            <a:r>
              <a:rPr lang="fr-FR" sz="1800" dirty="0" smtClean="0"/>
              <a:t>Un incinérateur qui fait de la valorisation énergétique</a:t>
            </a:r>
          </a:p>
          <a:p>
            <a:pPr lvl="1"/>
            <a:r>
              <a:rPr lang="fr-FR" sz="1800" dirty="0" smtClean="0"/>
              <a:t>Un centre d’enfouissement technique</a:t>
            </a:r>
          </a:p>
          <a:p>
            <a:pPr lvl="1"/>
            <a:r>
              <a:rPr lang="fr-FR" sz="1800" dirty="0" smtClean="0"/>
              <a:t>Du foncier disponible pour développer de nouvelles activités de valorisation</a:t>
            </a:r>
            <a:endParaRPr lang="fr-FR" sz="1800" dirty="0"/>
          </a:p>
        </p:txBody>
      </p:sp>
      <p:sp>
        <p:nvSpPr>
          <p:cNvPr id="5" name="Titre 4"/>
          <p:cNvSpPr>
            <a:spLocks noGrp="1"/>
          </p:cNvSpPr>
          <p:nvPr>
            <p:ph type="title"/>
          </p:nvPr>
        </p:nvSpPr>
        <p:spPr/>
        <p:txBody>
          <a:bodyPr/>
          <a:lstStyle/>
          <a:p>
            <a:r>
              <a:rPr lang="fr-FR" sz="3200" dirty="0" smtClean="0"/>
              <a:t>Bienvenue sur </a:t>
            </a:r>
            <a:r>
              <a:rPr lang="fr-FR" sz="3200" dirty="0" smtClean="0"/>
              <a:t>votre </a:t>
            </a:r>
            <a:r>
              <a:rPr lang="fr-FR" sz="3200" dirty="0" smtClean="0"/>
              <a:t>territoire !</a:t>
            </a:r>
            <a:endParaRPr lang="fr-FR" sz="3200" dirty="0"/>
          </a:p>
        </p:txBody>
      </p:sp>
    </p:spTree>
    <p:extLst>
      <p:ext uri="{BB962C8B-B14F-4D97-AF65-F5344CB8AC3E}">
        <p14:creationId xmlns:p14="http://schemas.microsoft.com/office/powerpoint/2010/main" val="38361204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normAutofit/>
          </a:bodyPr>
          <a:lstStyle/>
          <a:p>
            <a:endParaRPr lang="fr-FR" sz="2000" dirty="0" smtClean="0"/>
          </a:p>
          <a:p>
            <a:r>
              <a:rPr lang="fr-FR" sz="2000" dirty="0" smtClean="0"/>
              <a:t>Vous répartir autour du plateau </a:t>
            </a:r>
            <a:r>
              <a:rPr lang="fr-FR" sz="2000" dirty="0" smtClean="0"/>
              <a:t>pour </a:t>
            </a:r>
            <a:r>
              <a:rPr lang="fr-FR" sz="2000" dirty="0" smtClean="0"/>
              <a:t>endosser l’un des 9 rôles </a:t>
            </a:r>
            <a:r>
              <a:rPr lang="fr-FR" sz="2000" dirty="0" smtClean="0"/>
              <a:t>que nous vous proposons</a:t>
            </a:r>
            <a:endParaRPr lang="fr-FR" sz="2000" dirty="0" smtClean="0"/>
          </a:p>
          <a:p>
            <a:endParaRPr lang="fr-FR" sz="2000" dirty="0"/>
          </a:p>
          <a:p>
            <a:endParaRPr lang="fr-FR" sz="2000" dirty="0" smtClean="0"/>
          </a:p>
          <a:p>
            <a:endParaRPr lang="fr-FR" sz="2000" dirty="0"/>
          </a:p>
          <a:p>
            <a:endParaRPr lang="fr-FR" sz="2000" dirty="0" smtClean="0"/>
          </a:p>
          <a:p>
            <a:endParaRPr lang="fr-FR" sz="2000" dirty="0"/>
          </a:p>
          <a:p>
            <a:r>
              <a:rPr lang="fr-FR" sz="2000" dirty="0" smtClean="0"/>
              <a:t>Vous approprier votre rôle: </a:t>
            </a:r>
          </a:p>
          <a:p>
            <a:pPr lvl="1"/>
            <a:r>
              <a:rPr lang="fr-FR" sz="1800" dirty="0" smtClean="0"/>
              <a:t>Choisir votre stratégie et les objectifs que vous vous donner</a:t>
            </a:r>
          </a:p>
          <a:p>
            <a:pPr lvl="1"/>
            <a:r>
              <a:rPr lang="fr-FR" sz="1800" dirty="0" smtClean="0"/>
              <a:t>Prendre connaissance des actions possibles</a:t>
            </a:r>
            <a:endParaRPr lang="fr-FR" sz="1800" dirty="0"/>
          </a:p>
        </p:txBody>
      </p:sp>
      <p:sp>
        <p:nvSpPr>
          <p:cNvPr id="3" name="Titre 2"/>
          <p:cNvSpPr>
            <a:spLocks noGrp="1"/>
          </p:cNvSpPr>
          <p:nvPr>
            <p:ph type="title"/>
          </p:nvPr>
        </p:nvSpPr>
        <p:spPr/>
        <p:txBody>
          <a:bodyPr/>
          <a:lstStyle/>
          <a:p>
            <a:r>
              <a:rPr lang="fr-FR" sz="3200" dirty="0" smtClean="0"/>
              <a:t>Endosser un rôle</a:t>
            </a:r>
            <a:endParaRPr lang="fr-FR" sz="3200" dirty="0"/>
          </a:p>
        </p:txBody>
      </p:sp>
      <p:pic>
        <p:nvPicPr>
          <p:cNvPr id="4" name="Image 3"/>
          <p:cNvPicPr>
            <a:picLocks noChangeAspect="1"/>
          </p:cNvPicPr>
          <p:nvPr/>
        </p:nvPicPr>
        <p:blipFill rotWithShape="1">
          <a:blip r:embed="rId3"/>
          <a:srcRect t="29219" b="29348"/>
          <a:stretch/>
        </p:blipFill>
        <p:spPr>
          <a:xfrm>
            <a:off x="1272252" y="2708920"/>
            <a:ext cx="7548220" cy="1728192"/>
          </a:xfrm>
          <a:prstGeom prst="rect">
            <a:avLst/>
          </a:prstGeom>
        </p:spPr>
      </p:pic>
    </p:spTree>
    <p:extLst>
      <p:ext uri="{BB962C8B-B14F-4D97-AF65-F5344CB8AC3E}">
        <p14:creationId xmlns:p14="http://schemas.microsoft.com/office/powerpoint/2010/main" val="26907861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p:txBody>
          <a:bodyPr/>
          <a:lstStyle/>
          <a:p>
            <a:r>
              <a:rPr lang="fr-FR" sz="3200" dirty="0" smtClean="0"/>
              <a:t>Le but du jeu</a:t>
            </a:r>
            <a:endParaRPr lang="fr-FR" sz="3200" dirty="0"/>
          </a:p>
        </p:txBody>
      </p:sp>
      <p:sp>
        <p:nvSpPr>
          <p:cNvPr id="7" name="Espace réservé du contenu 2"/>
          <p:cNvSpPr txBox="1">
            <a:spLocks/>
          </p:cNvSpPr>
          <p:nvPr/>
        </p:nvSpPr>
        <p:spPr>
          <a:xfrm>
            <a:off x="1228280" y="1904886"/>
            <a:ext cx="3096344" cy="2885561"/>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Clr>
                <a:schemeClr val="accent3"/>
              </a:buClr>
              <a:buFont typeface="Arial" pitchFamily="34" charset="0"/>
              <a:buChar char="•"/>
              <a:defRPr sz="2800" kern="1200">
                <a:solidFill>
                  <a:schemeClr val="tx1"/>
                </a:solidFill>
                <a:latin typeface="Cambria" pitchFamily="18" charset="0"/>
                <a:ea typeface="+mn-ea"/>
                <a:cs typeface="+mn-cs"/>
              </a:defRPr>
            </a:lvl1pPr>
            <a:lvl2pPr marL="742950" indent="-285750" algn="l" defTabSz="914400" rtl="0" eaLnBrk="1" latinLnBrk="0" hangingPunct="1">
              <a:spcBef>
                <a:spcPct val="20000"/>
              </a:spcBef>
              <a:buClr>
                <a:schemeClr val="accent3"/>
              </a:buClr>
              <a:buFont typeface="Arial" pitchFamily="34" charset="0"/>
              <a:buChar char="–"/>
              <a:defRPr sz="2400" kern="1200">
                <a:solidFill>
                  <a:schemeClr val="tx1"/>
                </a:solidFill>
                <a:latin typeface="Cambria" pitchFamily="18" charset="0"/>
                <a:ea typeface="+mn-ea"/>
                <a:cs typeface="+mn-cs"/>
              </a:defRPr>
            </a:lvl2pPr>
            <a:lvl3pPr marL="1143000" indent="-228600" algn="l" defTabSz="914400" rtl="0" eaLnBrk="1" latinLnBrk="0" hangingPunct="1">
              <a:spcBef>
                <a:spcPct val="20000"/>
              </a:spcBef>
              <a:buClr>
                <a:schemeClr val="accent3"/>
              </a:buClr>
              <a:buFont typeface="Arial" pitchFamily="34" charset="0"/>
              <a:buChar char="•"/>
              <a:defRPr sz="2000" kern="1200">
                <a:solidFill>
                  <a:schemeClr val="tx1"/>
                </a:solidFill>
                <a:latin typeface="Cambria" pitchFamily="18" charset="0"/>
                <a:ea typeface="+mn-ea"/>
                <a:cs typeface="+mn-cs"/>
              </a:defRPr>
            </a:lvl3pPr>
            <a:lvl4pPr marL="160020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Cambria" pitchFamily="18" charset="0"/>
                <a:ea typeface="+mn-ea"/>
                <a:cs typeface="+mn-cs"/>
              </a:defRPr>
            </a:lvl4pPr>
            <a:lvl5pPr marL="205740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Cambria" pitchFamily="18"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fr-FR" sz="1800" b="1" dirty="0" smtClean="0"/>
              <a:t>Individuellement</a:t>
            </a:r>
          </a:p>
          <a:p>
            <a:pPr marL="0" indent="0">
              <a:buFont typeface="Arial" pitchFamily="34" charset="0"/>
              <a:buNone/>
            </a:pPr>
            <a:endParaRPr lang="fr-FR" sz="1800" dirty="0" smtClean="0"/>
          </a:p>
          <a:p>
            <a:pPr marL="0" indent="0" algn="ctr">
              <a:buFont typeface="Arial" pitchFamily="34" charset="0"/>
              <a:buNone/>
            </a:pPr>
            <a:r>
              <a:rPr lang="fr-FR" sz="1800" dirty="0" smtClean="0"/>
              <a:t>Selon votre activité, vous aurez à cœur de produire plus de richesses, d’optimiser la valorisation de vos sous-produits, de porter le développement de nouvelles filières...</a:t>
            </a:r>
            <a:endParaRPr lang="fr-FR" sz="1800" dirty="0"/>
          </a:p>
        </p:txBody>
      </p:sp>
      <p:sp>
        <p:nvSpPr>
          <p:cNvPr id="8" name="Espace réservé du contenu 2"/>
          <p:cNvSpPr txBox="1">
            <a:spLocks/>
          </p:cNvSpPr>
          <p:nvPr/>
        </p:nvSpPr>
        <p:spPr>
          <a:xfrm>
            <a:off x="6602455" y="1904886"/>
            <a:ext cx="2517813" cy="32323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fr-FR" sz="1800" b="1" dirty="0" smtClean="0">
                <a:latin typeface="Cambria" panose="02040503050406030204" pitchFamily="18" charset="0"/>
              </a:rPr>
              <a:t>Collectivement</a:t>
            </a:r>
          </a:p>
          <a:p>
            <a:endParaRPr lang="fr-FR" sz="1800" dirty="0" smtClean="0">
              <a:latin typeface="Cambria" panose="02040503050406030204" pitchFamily="18" charset="0"/>
            </a:endParaRPr>
          </a:p>
          <a:p>
            <a:pPr marL="0" indent="0" algn="ctr">
              <a:buNone/>
            </a:pPr>
            <a:r>
              <a:rPr lang="fr-FR" sz="1800" dirty="0" smtClean="0">
                <a:latin typeface="Cambria" panose="02040503050406030204" pitchFamily="18" charset="0"/>
              </a:rPr>
              <a:t>Réussir la transition énergétique tout en garantissant la bonne santé du territoire</a:t>
            </a:r>
          </a:p>
        </p:txBody>
      </p:sp>
      <p:sp>
        <p:nvSpPr>
          <p:cNvPr id="9" name="ZoneTexte 8"/>
          <p:cNvSpPr txBox="1"/>
          <p:nvPr/>
        </p:nvSpPr>
        <p:spPr>
          <a:xfrm>
            <a:off x="1403648" y="4867098"/>
            <a:ext cx="7232690" cy="1231106"/>
          </a:xfrm>
          <a:prstGeom prst="rect">
            <a:avLst/>
          </a:prstGeom>
          <a:noFill/>
        </p:spPr>
        <p:txBody>
          <a:bodyPr wrap="square" rtlCol="0">
            <a:spAutoFit/>
          </a:bodyPr>
          <a:lstStyle/>
          <a:p>
            <a:pPr algn="ctr"/>
            <a:r>
              <a:rPr lang="fr-FR" sz="2400" b="1" dirty="0" smtClean="0">
                <a:solidFill>
                  <a:schemeClr val="accent6"/>
                </a:solidFill>
                <a:latin typeface="Cambria" panose="02040503050406030204" pitchFamily="18" charset="0"/>
              </a:rPr>
              <a:t>UN EQUILIBRE A TROUVER</a:t>
            </a:r>
          </a:p>
          <a:p>
            <a:pPr algn="ctr"/>
            <a:r>
              <a:rPr lang="fr-FR" b="1" dirty="0" smtClean="0">
                <a:latin typeface="Cambria" panose="02040503050406030204" pitchFamily="18" charset="0"/>
              </a:rPr>
              <a:t>Réussir à initier une transition énergétique sans déséquilibrer le territoire ni impacter votre activité</a:t>
            </a:r>
          </a:p>
          <a:p>
            <a:endParaRPr lang="fr-FR" sz="1400" dirty="0">
              <a:latin typeface="Cambria" panose="02040503050406030204" pitchFamily="18" charset="0"/>
            </a:endParaRPr>
          </a:p>
        </p:txBody>
      </p:sp>
      <p:pic>
        <p:nvPicPr>
          <p:cNvPr id="2" name="Image 1"/>
          <p:cNvPicPr>
            <a:picLocks noChangeAspect="1"/>
          </p:cNvPicPr>
          <p:nvPr/>
        </p:nvPicPr>
        <p:blipFill rotWithShape="1">
          <a:blip r:embed="rId2"/>
          <a:srcRect l="2315" t="64459" r="51163" b="427"/>
          <a:stretch/>
        </p:blipFill>
        <p:spPr>
          <a:xfrm>
            <a:off x="4323526" y="2119320"/>
            <a:ext cx="2280027" cy="1938022"/>
          </a:xfrm>
          <a:prstGeom prst="rect">
            <a:avLst/>
          </a:prstGeom>
        </p:spPr>
      </p:pic>
      <p:pic>
        <p:nvPicPr>
          <p:cNvPr id="3" name="Image 2"/>
          <p:cNvPicPr>
            <a:picLocks noChangeAspect="1"/>
          </p:cNvPicPr>
          <p:nvPr/>
        </p:nvPicPr>
        <p:blipFill rotWithShape="1">
          <a:blip r:embed="rId3"/>
          <a:srcRect r="2145"/>
          <a:stretch/>
        </p:blipFill>
        <p:spPr>
          <a:xfrm>
            <a:off x="4644008" y="2922206"/>
            <a:ext cx="440435" cy="434786"/>
          </a:xfrm>
          <a:prstGeom prst="ellipse">
            <a:avLst/>
          </a:prstGeom>
        </p:spPr>
      </p:pic>
      <p:cxnSp>
        <p:nvCxnSpPr>
          <p:cNvPr id="6" name="Connecteur droit 5"/>
          <p:cNvCxnSpPr/>
          <p:nvPr/>
        </p:nvCxnSpPr>
        <p:spPr>
          <a:xfrm flipV="1">
            <a:off x="4635500" y="2951362"/>
            <a:ext cx="98549" cy="242688"/>
          </a:xfrm>
          <a:prstGeom prst="line">
            <a:avLst/>
          </a:prstGeom>
          <a:ln>
            <a:solidFill>
              <a:srgbClr val="353439"/>
            </a:solidFill>
          </a:ln>
        </p:spPr>
        <p:style>
          <a:lnRef idx="1">
            <a:schemeClr val="dk1"/>
          </a:lnRef>
          <a:fillRef idx="0">
            <a:schemeClr val="dk1"/>
          </a:fillRef>
          <a:effectRef idx="0">
            <a:schemeClr val="dk1"/>
          </a:effectRef>
          <a:fontRef idx="minor">
            <a:schemeClr val="tx1"/>
          </a:fontRef>
        </p:style>
      </p:cxnSp>
      <p:cxnSp>
        <p:nvCxnSpPr>
          <p:cNvPr id="13" name="Connecteur droit 12"/>
          <p:cNvCxnSpPr/>
          <p:nvPr/>
        </p:nvCxnSpPr>
        <p:spPr>
          <a:xfrm flipH="1" flipV="1">
            <a:off x="5004048" y="2951362"/>
            <a:ext cx="99772" cy="252213"/>
          </a:xfrm>
          <a:prstGeom prst="line">
            <a:avLst/>
          </a:prstGeom>
          <a:ln>
            <a:solidFill>
              <a:srgbClr val="404042"/>
            </a:solidFill>
          </a:ln>
        </p:spPr>
        <p:style>
          <a:lnRef idx="1">
            <a:schemeClr val="dk1"/>
          </a:lnRef>
          <a:fillRef idx="0">
            <a:schemeClr val="dk1"/>
          </a:fillRef>
          <a:effectRef idx="0">
            <a:schemeClr val="dk1"/>
          </a:effectRef>
          <a:fontRef idx="minor">
            <a:schemeClr val="tx1"/>
          </a:fontRef>
        </p:style>
      </p:cxnSp>
      <p:sp>
        <p:nvSpPr>
          <p:cNvPr id="17" name="Rectangle 16"/>
          <p:cNvSpPr/>
          <p:nvPr/>
        </p:nvSpPr>
        <p:spPr>
          <a:xfrm>
            <a:off x="4734049" y="3325263"/>
            <a:ext cx="285944" cy="79209"/>
          </a:xfrm>
          <a:prstGeom prst="rect">
            <a:avLst/>
          </a:prstGeom>
          <a:solidFill>
            <a:srgbClr val="1E1D23"/>
          </a:solidFill>
          <a:ln>
            <a:solidFill>
              <a:srgbClr val="1F1E24"/>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pic>
        <p:nvPicPr>
          <p:cNvPr id="18" name="Image 17"/>
          <p:cNvPicPr>
            <a:picLocks noChangeAspect="1"/>
          </p:cNvPicPr>
          <p:nvPr/>
        </p:nvPicPr>
        <p:blipFill>
          <a:blip r:embed="rId4"/>
          <a:stretch>
            <a:fillRect/>
          </a:stretch>
        </p:blipFill>
        <p:spPr>
          <a:xfrm>
            <a:off x="5928607" y="3148082"/>
            <a:ext cx="433570" cy="433570"/>
          </a:xfrm>
          <a:prstGeom prst="ellipse">
            <a:avLst/>
          </a:prstGeom>
        </p:spPr>
      </p:pic>
      <p:cxnSp>
        <p:nvCxnSpPr>
          <p:cNvPr id="19" name="Connecteur droit 18"/>
          <p:cNvCxnSpPr/>
          <p:nvPr/>
        </p:nvCxnSpPr>
        <p:spPr>
          <a:xfrm flipV="1">
            <a:off x="5876062" y="3140968"/>
            <a:ext cx="148003" cy="380096"/>
          </a:xfrm>
          <a:prstGeom prst="line">
            <a:avLst/>
          </a:prstGeom>
          <a:ln>
            <a:solidFill>
              <a:srgbClr val="404042"/>
            </a:solidFill>
          </a:ln>
        </p:spPr>
        <p:style>
          <a:lnRef idx="1">
            <a:schemeClr val="dk1"/>
          </a:lnRef>
          <a:fillRef idx="0">
            <a:schemeClr val="dk1"/>
          </a:fillRef>
          <a:effectRef idx="0">
            <a:schemeClr val="dk1"/>
          </a:effectRef>
          <a:fontRef idx="minor">
            <a:schemeClr val="tx1"/>
          </a:fontRef>
        </p:style>
      </p:cxnSp>
      <p:cxnSp>
        <p:nvCxnSpPr>
          <p:cNvPr id="22" name="Connecteur droit 21"/>
          <p:cNvCxnSpPr/>
          <p:nvPr/>
        </p:nvCxnSpPr>
        <p:spPr>
          <a:xfrm flipH="1" flipV="1">
            <a:off x="6300192" y="3194050"/>
            <a:ext cx="114530" cy="306958"/>
          </a:xfrm>
          <a:prstGeom prst="line">
            <a:avLst/>
          </a:prstGeom>
          <a:ln>
            <a:solidFill>
              <a:srgbClr val="404042"/>
            </a:solidFill>
          </a:ln>
        </p:spPr>
        <p:style>
          <a:lnRef idx="1">
            <a:schemeClr val="dk1"/>
          </a:lnRef>
          <a:fillRef idx="0">
            <a:schemeClr val="dk1"/>
          </a:fillRef>
          <a:effectRef idx="0">
            <a:schemeClr val="dk1"/>
          </a:effectRef>
          <a:fontRef idx="minor">
            <a:schemeClr val="tx1"/>
          </a:fontRef>
        </p:style>
      </p:cxnSp>
      <p:sp>
        <p:nvSpPr>
          <p:cNvPr id="25" name="Rectangle 24"/>
          <p:cNvSpPr/>
          <p:nvPr/>
        </p:nvSpPr>
        <p:spPr>
          <a:xfrm>
            <a:off x="6002420" y="3532135"/>
            <a:ext cx="285944" cy="79209"/>
          </a:xfrm>
          <a:prstGeom prst="rect">
            <a:avLst/>
          </a:prstGeom>
          <a:solidFill>
            <a:srgbClr val="1E1D23"/>
          </a:solidFill>
          <a:ln>
            <a:solidFill>
              <a:srgbClr val="1F1E24"/>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22893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sz="3200" dirty="0" smtClean="0"/>
              <a:t>Les règles de base</a:t>
            </a:r>
            <a:endParaRPr lang="fr-FR" sz="3200" dirty="0"/>
          </a:p>
        </p:txBody>
      </p:sp>
      <p:sp>
        <p:nvSpPr>
          <p:cNvPr id="4" name="Espace réservé du contenu 2"/>
          <p:cNvSpPr txBox="1">
            <a:spLocks/>
          </p:cNvSpPr>
          <p:nvPr/>
        </p:nvSpPr>
        <p:spPr>
          <a:xfrm>
            <a:off x="2123728" y="1700808"/>
            <a:ext cx="6408712" cy="453495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Clr>
                <a:schemeClr val="accent3"/>
              </a:buClr>
              <a:buFont typeface="Arial" pitchFamily="34" charset="0"/>
              <a:buChar char="•"/>
              <a:defRPr sz="2800" kern="1200">
                <a:solidFill>
                  <a:schemeClr val="tx1"/>
                </a:solidFill>
                <a:latin typeface="Cambria" pitchFamily="18" charset="0"/>
                <a:ea typeface="+mn-ea"/>
                <a:cs typeface="+mn-cs"/>
              </a:defRPr>
            </a:lvl1pPr>
            <a:lvl2pPr marL="742950" indent="-285750" algn="l" defTabSz="914400" rtl="0" eaLnBrk="1" latinLnBrk="0" hangingPunct="1">
              <a:spcBef>
                <a:spcPct val="20000"/>
              </a:spcBef>
              <a:buClr>
                <a:schemeClr val="accent3"/>
              </a:buClr>
              <a:buFont typeface="Arial" pitchFamily="34" charset="0"/>
              <a:buChar char="–"/>
              <a:defRPr sz="2400" kern="1200">
                <a:solidFill>
                  <a:schemeClr val="tx1"/>
                </a:solidFill>
                <a:latin typeface="Cambria" pitchFamily="18" charset="0"/>
                <a:ea typeface="+mn-ea"/>
                <a:cs typeface="+mn-cs"/>
              </a:defRPr>
            </a:lvl2pPr>
            <a:lvl3pPr marL="1143000" indent="-228600" algn="l" defTabSz="914400" rtl="0" eaLnBrk="1" latinLnBrk="0" hangingPunct="1">
              <a:spcBef>
                <a:spcPct val="20000"/>
              </a:spcBef>
              <a:buClr>
                <a:schemeClr val="accent3"/>
              </a:buClr>
              <a:buFont typeface="Arial" pitchFamily="34" charset="0"/>
              <a:buChar char="•"/>
              <a:defRPr sz="2000" kern="1200">
                <a:solidFill>
                  <a:schemeClr val="tx1"/>
                </a:solidFill>
                <a:latin typeface="Cambria" pitchFamily="18" charset="0"/>
                <a:ea typeface="+mn-ea"/>
                <a:cs typeface="+mn-cs"/>
              </a:defRPr>
            </a:lvl3pPr>
            <a:lvl4pPr marL="160020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Cambria" pitchFamily="18" charset="0"/>
                <a:ea typeface="+mn-ea"/>
                <a:cs typeface="+mn-cs"/>
              </a:defRPr>
            </a:lvl4pPr>
            <a:lvl5pPr marL="205740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Cambria" pitchFamily="18"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fr-FR" sz="2000" dirty="0" smtClean="0"/>
              <a:t>Un « </a:t>
            </a:r>
            <a:r>
              <a:rPr lang="fr-FR" sz="2000" b="1" dirty="0" smtClean="0"/>
              <a:t>Tour</a:t>
            </a:r>
            <a:r>
              <a:rPr lang="fr-FR" sz="2000" dirty="0" smtClean="0"/>
              <a:t> » = </a:t>
            </a:r>
            <a:r>
              <a:rPr lang="fr-FR" sz="2000" dirty="0" smtClean="0"/>
              <a:t>15 minutes = une </a:t>
            </a:r>
            <a:r>
              <a:rPr lang="fr-FR" sz="2000" dirty="0" smtClean="0"/>
              <a:t>année</a:t>
            </a:r>
          </a:p>
          <a:p>
            <a:endParaRPr lang="fr-FR" sz="2000" dirty="0" smtClean="0"/>
          </a:p>
          <a:p>
            <a:r>
              <a:rPr lang="fr-FR" sz="2000" dirty="0" smtClean="0"/>
              <a:t>A </a:t>
            </a:r>
            <a:r>
              <a:rPr lang="fr-FR" sz="2000" dirty="0" smtClean="0"/>
              <a:t>chaque tour : </a:t>
            </a:r>
            <a:r>
              <a:rPr lang="fr-FR" sz="2000" dirty="0" smtClean="0"/>
              <a:t>Il </a:t>
            </a:r>
            <a:r>
              <a:rPr lang="fr-FR" sz="2000" dirty="0" smtClean="0"/>
              <a:t>vous faudra gérer tous les jetons sur les cases « </a:t>
            </a:r>
            <a:r>
              <a:rPr lang="fr-FR" sz="2000" b="1" dirty="0" smtClean="0"/>
              <a:t>Produits</a:t>
            </a:r>
            <a:r>
              <a:rPr lang="fr-FR" sz="2000" dirty="0" smtClean="0"/>
              <a:t> » de vos cartes « </a:t>
            </a:r>
            <a:r>
              <a:rPr lang="fr-FR" sz="2000" b="1" dirty="0" smtClean="0"/>
              <a:t>Activités</a:t>
            </a:r>
            <a:r>
              <a:rPr lang="fr-FR" sz="2000" dirty="0" smtClean="0"/>
              <a:t> » et assurer vos « </a:t>
            </a:r>
            <a:r>
              <a:rPr lang="fr-FR" sz="2000" b="1" dirty="0" smtClean="0"/>
              <a:t>Besoins</a:t>
            </a:r>
            <a:r>
              <a:rPr lang="fr-FR" sz="2000" dirty="0" smtClean="0"/>
              <a:t> » si vous en </a:t>
            </a:r>
            <a:r>
              <a:rPr lang="fr-FR" sz="2000" dirty="0" smtClean="0"/>
              <a:t>avez</a:t>
            </a:r>
          </a:p>
          <a:p>
            <a:pPr lvl="1"/>
            <a:r>
              <a:rPr lang="fr-FR" sz="1800" dirty="0"/>
              <a:t>Les « </a:t>
            </a:r>
            <a:r>
              <a:rPr lang="fr-FR" sz="1800" b="1" dirty="0"/>
              <a:t>Besoins</a:t>
            </a:r>
            <a:r>
              <a:rPr lang="fr-FR" sz="1800" dirty="0"/>
              <a:t> » doivent être assurés pour que votre « </a:t>
            </a:r>
            <a:r>
              <a:rPr lang="fr-FR" sz="1800" b="1" dirty="0"/>
              <a:t>Activité</a:t>
            </a:r>
            <a:r>
              <a:rPr lang="fr-FR" sz="1800" dirty="0"/>
              <a:t> » </a:t>
            </a:r>
            <a:r>
              <a:rPr lang="fr-FR" sz="1800" dirty="0" smtClean="0"/>
              <a:t>génère des « Produits » et </a:t>
            </a:r>
            <a:r>
              <a:rPr lang="fr-FR" sz="1800" dirty="0"/>
              <a:t>de la « </a:t>
            </a:r>
            <a:r>
              <a:rPr lang="fr-FR" sz="1800" b="1" dirty="0"/>
              <a:t>Richesse</a:t>
            </a:r>
            <a:r>
              <a:rPr lang="fr-FR" sz="1800" dirty="0"/>
              <a:t> »</a:t>
            </a:r>
          </a:p>
          <a:p>
            <a:pPr lvl="1"/>
            <a:r>
              <a:rPr lang="fr-FR" sz="1800" dirty="0" smtClean="0"/>
              <a:t>Les « </a:t>
            </a:r>
            <a:r>
              <a:rPr lang="fr-FR" sz="1800" b="1" dirty="0" smtClean="0"/>
              <a:t>Produits</a:t>
            </a:r>
            <a:r>
              <a:rPr lang="fr-FR" sz="1800" dirty="0" smtClean="0"/>
              <a:t> » peuvent être retournés au sol, échangés entre les joueurs , avec ou sans contrepartie,</a:t>
            </a:r>
            <a:endParaRPr lang="fr-FR" sz="1800" dirty="0" smtClean="0"/>
          </a:p>
          <a:p>
            <a:pPr lvl="1"/>
            <a:r>
              <a:rPr lang="fr-FR" sz="1800" dirty="0" smtClean="0"/>
              <a:t>Votre </a:t>
            </a:r>
            <a:r>
              <a:rPr lang="fr-FR" sz="1800" dirty="0" smtClean="0"/>
              <a:t>« </a:t>
            </a:r>
            <a:r>
              <a:rPr lang="fr-FR" sz="1800" b="1" dirty="0" smtClean="0"/>
              <a:t>Richesse</a:t>
            </a:r>
            <a:r>
              <a:rPr lang="fr-FR" sz="1800" dirty="0" smtClean="0"/>
              <a:t> » pourra être investie dans de nouvelles « </a:t>
            </a:r>
            <a:r>
              <a:rPr lang="fr-FR" sz="1800" b="1" dirty="0" smtClean="0"/>
              <a:t>Infrastructures</a:t>
            </a:r>
            <a:r>
              <a:rPr lang="fr-FR" sz="1800" dirty="0" smtClean="0"/>
              <a:t> » individuelles ou collectives de valorisation des </a:t>
            </a:r>
            <a:r>
              <a:rPr lang="fr-FR" sz="1800" dirty="0" smtClean="0"/>
              <a:t>biomasses.</a:t>
            </a:r>
            <a:endParaRPr lang="fr-FR" sz="1800" dirty="0" smtClean="0"/>
          </a:p>
        </p:txBody>
      </p:sp>
      <p:pic>
        <p:nvPicPr>
          <p:cNvPr id="5" name="Image 4"/>
          <p:cNvPicPr>
            <a:picLocks noChangeAspect="1"/>
          </p:cNvPicPr>
          <p:nvPr/>
        </p:nvPicPr>
        <p:blipFill>
          <a:blip r:embed="rId2"/>
          <a:stretch>
            <a:fillRect/>
          </a:stretch>
        </p:blipFill>
        <p:spPr>
          <a:xfrm>
            <a:off x="795248" y="1210560"/>
            <a:ext cx="1312645" cy="1312645"/>
          </a:xfrm>
          <a:prstGeom prst="rect">
            <a:avLst/>
          </a:prstGeom>
        </p:spPr>
      </p:pic>
      <p:pic>
        <p:nvPicPr>
          <p:cNvPr id="6" name="Image 5"/>
          <p:cNvPicPr>
            <a:picLocks noChangeAspect="1"/>
          </p:cNvPicPr>
          <p:nvPr/>
        </p:nvPicPr>
        <p:blipFill>
          <a:blip r:embed="rId3"/>
          <a:stretch>
            <a:fillRect/>
          </a:stretch>
        </p:blipFill>
        <p:spPr>
          <a:xfrm>
            <a:off x="779045" y="2798299"/>
            <a:ext cx="1336766" cy="1336766"/>
          </a:xfrm>
          <a:prstGeom prst="rect">
            <a:avLst/>
          </a:prstGeom>
        </p:spPr>
      </p:pic>
      <p:pic>
        <p:nvPicPr>
          <p:cNvPr id="7" name="Image 6"/>
          <p:cNvPicPr>
            <a:picLocks noChangeAspect="1"/>
          </p:cNvPicPr>
          <p:nvPr/>
        </p:nvPicPr>
        <p:blipFill>
          <a:blip r:embed="rId4"/>
          <a:stretch>
            <a:fillRect/>
          </a:stretch>
        </p:blipFill>
        <p:spPr>
          <a:xfrm>
            <a:off x="795248" y="4408045"/>
            <a:ext cx="1324705" cy="1513948"/>
          </a:xfrm>
          <a:prstGeom prst="rect">
            <a:avLst/>
          </a:prstGeom>
        </p:spPr>
      </p:pic>
      <p:sp>
        <p:nvSpPr>
          <p:cNvPr id="2" name="ZoneTexte 1"/>
          <p:cNvSpPr txBox="1"/>
          <p:nvPr/>
        </p:nvSpPr>
        <p:spPr>
          <a:xfrm>
            <a:off x="1259632" y="5921993"/>
            <a:ext cx="7286761" cy="677108"/>
          </a:xfrm>
          <a:prstGeom prst="rect">
            <a:avLst/>
          </a:prstGeom>
          <a:noFill/>
        </p:spPr>
        <p:txBody>
          <a:bodyPr wrap="square" rtlCol="0">
            <a:spAutoFit/>
          </a:bodyPr>
          <a:lstStyle/>
          <a:p>
            <a:pPr algn="ctr"/>
            <a:r>
              <a:rPr lang="fr-FR" sz="2000" b="1" dirty="0" smtClean="0">
                <a:solidFill>
                  <a:schemeClr val="accent6"/>
                </a:solidFill>
                <a:latin typeface="Cambria" panose="02040503050406030204" pitchFamily="18" charset="0"/>
              </a:rPr>
              <a:t>« Ce </a:t>
            </a:r>
            <a:r>
              <a:rPr lang="fr-FR" sz="2000" b="1" dirty="0">
                <a:solidFill>
                  <a:schemeClr val="accent6"/>
                </a:solidFill>
                <a:latin typeface="Cambria" panose="02040503050406030204" pitchFamily="18" charset="0"/>
              </a:rPr>
              <a:t>n’est pas parce que ce n’est pas écrit que c’est interdit </a:t>
            </a:r>
            <a:r>
              <a:rPr lang="fr-FR" sz="2000" b="1" dirty="0" smtClean="0">
                <a:solidFill>
                  <a:schemeClr val="accent6"/>
                </a:solidFill>
                <a:latin typeface="Cambria" panose="02040503050406030204" pitchFamily="18" charset="0"/>
              </a:rPr>
              <a:t>! »</a:t>
            </a:r>
            <a:endParaRPr lang="fr-FR" sz="2000" b="1" dirty="0">
              <a:solidFill>
                <a:schemeClr val="accent6"/>
              </a:solidFill>
              <a:latin typeface="Cambria" panose="02040503050406030204" pitchFamily="18" charset="0"/>
            </a:endParaRPr>
          </a:p>
          <a:p>
            <a:pPr algn="ctr"/>
            <a:r>
              <a:rPr lang="fr-FR" dirty="0" smtClean="0">
                <a:latin typeface="Cambria" panose="02040503050406030204" pitchFamily="18" charset="0"/>
              </a:rPr>
              <a:t>Laissez libre court à vos intuitions et votre expertise.</a:t>
            </a:r>
          </a:p>
        </p:txBody>
      </p:sp>
    </p:spTree>
    <p:extLst>
      <p:ext uri="{BB962C8B-B14F-4D97-AF65-F5344CB8AC3E}">
        <p14:creationId xmlns:p14="http://schemas.microsoft.com/office/powerpoint/2010/main" val="1756065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4" end="4"/>
                                            </p:txEl>
                                          </p:spTgt>
                                        </p:tgtEl>
                                        <p:attrNameLst>
                                          <p:attrName>style.visibility</p:attrName>
                                        </p:attrNameLst>
                                      </p:cBhvr>
                                      <p:to>
                                        <p:strVal val="visible"/>
                                      </p:to>
                                    </p:set>
                                    <p:animEffect transition="in" filter="fade">
                                      <p:cBhvr>
                                        <p:cTn id="28" dur="500"/>
                                        <p:tgtEl>
                                          <p:spTgt spid="4">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5" end="5"/>
                                            </p:txEl>
                                          </p:spTgt>
                                        </p:tgtEl>
                                        <p:attrNameLst>
                                          <p:attrName>style.visibility</p:attrName>
                                        </p:attrNameLst>
                                      </p:cBhvr>
                                      <p:to>
                                        <p:strVal val="visible"/>
                                      </p:to>
                                    </p:set>
                                    <p:animEffect transition="in" filter="fade">
                                      <p:cBhvr>
                                        <p:cTn id="33" dur="500"/>
                                        <p:tgtEl>
                                          <p:spTgt spid="4">
                                            <p:txEl>
                                              <p:pRg st="5" end="5"/>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2"/>
                                        </p:tgtEl>
                                        <p:attrNameLst>
                                          <p:attrName>style.visibility</p:attrName>
                                        </p:attrNameLst>
                                      </p:cBhvr>
                                      <p:to>
                                        <p:strVal val="visible"/>
                                      </p:to>
                                    </p:set>
                                    <p:anim calcmode="lin" valueType="num">
                                      <p:cBhvr additive="base">
                                        <p:cTn id="41" dur="500" fill="hold"/>
                                        <p:tgtEl>
                                          <p:spTgt spid="2"/>
                                        </p:tgtEl>
                                        <p:attrNameLst>
                                          <p:attrName>ppt_x</p:attrName>
                                        </p:attrNameLst>
                                      </p:cBhvr>
                                      <p:tavLst>
                                        <p:tav tm="0">
                                          <p:val>
                                            <p:strVal val="#ppt_x"/>
                                          </p:val>
                                        </p:tav>
                                        <p:tav tm="100000">
                                          <p:val>
                                            <p:strVal val="#ppt_x"/>
                                          </p:val>
                                        </p:tav>
                                      </p:tavLst>
                                    </p:anim>
                                    <p:anim calcmode="lin" valueType="num">
                                      <p:cBhvr additive="base">
                                        <p:cTn id="4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187624" y="1331114"/>
            <a:ext cx="7781053" cy="3754070"/>
          </a:xfrm>
          <a:prstGeom prst="rect">
            <a:avLst/>
          </a:prstGeom>
          <a:solidFill>
            <a:schemeClr val="bg1">
              <a:lumMod val="9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contenu 1"/>
          <p:cNvSpPr>
            <a:spLocks noGrp="1"/>
          </p:cNvSpPr>
          <p:nvPr>
            <p:ph idx="1"/>
          </p:nvPr>
        </p:nvSpPr>
        <p:spPr>
          <a:xfrm>
            <a:off x="1302066" y="1331114"/>
            <a:ext cx="7421044" cy="1233264"/>
          </a:xfrm>
        </p:spPr>
        <p:txBody>
          <a:bodyPr>
            <a:normAutofit/>
          </a:bodyPr>
          <a:lstStyle/>
          <a:p>
            <a:pPr marL="0" indent="0">
              <a:buNone/>
            </a:pPr>
            <a:r>
              <a:rPr lang="fr-FR" dirty="0" smtClean="0">
                <a:latin typeface="Impact" panose="020B0806030902050204" pitchFamily="34" charset="0"/>
              </a:rPr>
              <a:t>Explosion d’un méthaniseur: des conséquences dramatiques sur la production de biogaz !</a:t>
            </a:r>
            <a:endParaRPr lang="fr-FR" dirty="0">
              <a:latin typeface="Impact" panose="020B0806030902050204" pitchFamily="34" charset="0"/>
            </a:endParaRPr>
          </a:p>
        </p:txBody>
      </p:sp>
      <p:sp>
        <p:nvSpPr>
          <p:cNvPr id="3" name="Titre 2"/>
          <p:cNvSpPr>
            <a:spLocks noGrp="1"/>
          </p:cNvSpPr>
          <p:nvPr>
            <p:ph type="title"/>
          </p:nvPr>
        </p:nvSpPr>
        <p:spPr/>
        <p:txBody>
          <a:bodyPr/>
          <a:lstStyle/>
          <a:p>
            <a:r>
              <a:rPr lang="fr-FR" sz="3200" dirty="0" smtClean="0"/>
              <a:t>Incident technique sur un méthaniseur !</a:t>
            </a:r>
            <a:endParaRPr lang="fr-FR" sz="3200" dirty="0"/>
          </a:p>
        </p:txBody>
      </p:sp>
      <p:pic>
        <p:nvPicPr>
          <p:cNvPr id="4" name="Image 3"/>
          <p:cNvPicPr>
            <a:picLocks noChangeAspect="1"/>
          </p:cNvPicPr>
          <p:nvPr/>
        </p:nvPicPr>
        <p:blipFill>
          <a:blip r:embed="rId2"/>
          <a:stretch>
            <a:fillRect/>
          </a:stretch>
        </p:blipFill>
        <p:spPr>
          <a:xfrm>
            <a:off x="1302066" y="2411234"/>
            <a:ext cx="3773990" cy="2512062"/>
          </a:xfrm>
          <a:prstGeom prst="rect">
            <a:avLst/>
          </a:prstGeom>
        </p:spPr>
      </p:pic>
      <p:sp>
        <p:nvSpPr>
          <p:cNvPr id="5" name="ZoneTexte 4"/>
          <p:cNvSpPr txBox="1"/>
          <p:nvPr/>
        </p:nvSpPr>
        <p:spPr>
          <a:xfrm>
            <a:off x="5076056" y="2368751"/>
            <a:ext cx="3892621" cy="2554545"/>
          </a:xfrm>
          <a:prstGeom prst="rect">
            <a:avLst/>
          </a:prstGeom>
          <a:noFill/>
        </p:spPr>
        <p:txBody>
          <a:bodyPr wrap="square" rtlCol="0">
            <a:spAutoFit/>
          </a:bodyPr>
          <a:lstStyle/>
          <a:p>
            <a:r>
              <a:rPr lang="fr-FR" sz="1600" dirty="0" smtClean="0">
                <a:latin typeface="Times New Roman" panose="02020603050405020304" pitchFamily="18" charset="0"/>
                <a:cs typeface="Times New Roman" panose="02020603050405020304" pitchFamily="18" charset="0"/>
              </a:rPr>
              <a:t>Dans la nuit de mardi à mercredi, les riverains de l’unité de méthanisation installée récemment sur la commune de Villeneuve-les-Oies ont été réveillés par le bruit d’une énorme explosion. Les pompiers ainsi que les gendarmes se sont immédiatement rendus sur place pour constater l’ampleur des dégâts sur l’installation. Le maire, Monsieur Dupont, a rejoint les équipes de…</a:t>
            </a:r>
            <a:endParaRPr lang="fr-FR" sz="1600" dirty="0">
              <a:latin typeface="Times New Roman" panose="02020603050405020304" pitchFamily="18" charset="0"/>
              <a:cs typeface="Times New Roman" panose="02020603050405020304" pitchFamily="18" charset="0"/>
            </a:endParaRPr>
          </a:p>
        </p:txBody>
      </p:sp>
      <p:sp>
        <p:nvSpPr>
          <p:cNvPr id="7" name="ZoneTexte 6"/>
          <p:cNvSpPr txBox="1"/>
          <p:nvPr/>
        </p:nvSpPr>
        <p:spPr>
          <a:xfrm>
            <a:off x="3877274" y="5466630"/>
            <a:ext cx="4511150" cy="707886"/>
          </a:xfrm>
          <a:prstGeom prst="rect">
            <a:avLst/>
          </a:prstGeom>
          <a:noFill/>
        </p:spPr>
        <p:txBody>
          <a:bodyPr wrap="square" rtlCol="0">
            <a:spAutoFit/>
          </a:bodyPr>
          <a:lstStyle/>
          <a:p>
            <a:r>
              <a:rPr lang="fr-FR" sz="2000" dirty="0" smtClean="0">
                <a:latin typeface="Cambria" panose="02040503050406030204" pitchFamily="18" charset="0"/>
              </a:rPr>
              <a:t>La capacité en entrée et la production de digestat en sortie sont divisées par 2</a:t>
            </a:r>
            <a:endParaRPr lang="fr-FR" sz="2000" dirty="0">
              <a:latin typeface="Cambria" panose="02040503050406030204" pitchFamily="18" charset="0"/>
            </a:endParaRPr>
          </a:p>
        </p:txBody>
      </p:sp>
      <p:pic>
        <p:nvPicPr>
          <p:cNvPr id="8" name="Image 7"/>
          <p:cNvPicPr>
            <a:picLocks noChangeAspect="1"/>
          </p:cNvPicPr>
          <p:nvPr/>
        </p:nvPicPr>
        <p:blipFill>
          <a:blip r:embed="rId3"/>
          <a:stretch>
            <a:fillRect/>
          </a:stretch>
        </p:blipFill>
        <p:spPr>
          <a:xfrm>
            <a:off x="2754251" y="5395023"/>
            <a:ext cx="869620" cy="869620"/>
          </a:xfrm>
          <a:prstGeom prst="rect">
            <a:avLst/>
          </a:prstGeom>
        </p:spPr>
      </p:pic>
    </p:spTree>
    <p:extLst>
      <p:ext uri="{BB962C8B-B14F-4D97-AF65-F5344CB8AC3E}">
        <p14:creationId xmlns:p14="http://schemas.microsoft.com/office/powerpoint/2010/main" val="3448709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2477</TotalTime>
  <Words>485</Words>
  <Application>Microsoft Office PowerPoint</Application>
  <PresentationFormat>Affichage à l'écran (4:3)</PresentationFormat>
  <Paragraphs>84</Paragraphs>
  <Slides>14</Slides>
  <Notes>2</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14</vt:i4>
      </vt:variant>
    </vt:vector>
  </HeadingPairs>
  <TitlesOfParts>
    <vt:vector size="20" baseType="lpstr">
      <vt:lpstr>Arial</vt:lpstr>
      <vt:lpstr>Calibri</vt:lpstr>
      <vt:lpstr>Cambria</vt:lpstr>
      <vt:lpstr>Impact</vt:lpstr>
      <vt:lpstr>Times New Roman</vt:lpstr>
      <vt:lpstr>Thème Office</vt:lpstr>
      <vt:lpstr>CAPTEN VALDECH Un jeu pour comprendre les enjeux de la méthanisation</vt:lpstr>
      <vt:lpstr>Accompagner la transition énergétique</vt:lpstr>
      <vt:lpstr>Innovation participative et collaborative</vt:lpstr>
      <vt:lpstr>Un rapide tour de table s’impose…</vt:lpstr>
      <vt:lpstr>Bienvenue sur votre territoire !</vt:lpstr>
      <vt:lpstr>Endosser un rôle</vt:lpstr>
      <vt:lpstr>Le but du jeu</vt:lpstr>
      <vt:lpstr>Les règles de base</vt:lpstr>
      <vt:lpstr>Incident technique sur un méthaniseur !</vt:lpstr>
      <vt:lpstr>Les riverains sont de plus en plus mécontents !</vt:lpstr>
      <vt:lpstr>Vous avez un nouveau message !</vt:lpstr>
      <vt:lpstr>Debriefing</vt:lpstr>
      <vt:lpstr>Merci !</vt:lpstr>
      <vt:lpstr>Point sur les améliorations apportées au jeu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Ecologie territoriale à Aussois Collecte de données complémentaires</dc:title>
  <dc:creator>Juliette</dc:creator>
  <cp:lastModifiedBy>Juliette Cerceau</cp:lastModifiedBy>
  <cp:revision>239</cp:revision>
  <dcterms:created xsi:type="dcterms:W3CDTF">2014-02-13T14:21:21Z</dcterms:created>
  <dcterms:modified xsi:type="dcterms:W3CDTF">2018-10-16T12:08:34Z</dcterms:modified>
</cp:coreProperties>
</file>

<file path=docProps/thumbnail.jpeg>
</file>